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" name="Shape 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Welcome. Today we are going to talk about skills — what they are, what you already have, and how to use them to get into tech.</a:t>
            </a:r>
          </a:p>
          <a:p>
            <a:pPr/>
          </a:p>
          <a:p>
            <a:pPr/>
            <a:r>
              <a:t>You don't need to have worked in tech before. You don't need a degree in computers. What you need is already inside you. We're just going to help you see it clearly.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on this.</a:t>
            </a:r>
          </a:p>
          <a:p>
            <a:pPr/>
          </a:p>
          <a:p>
            <a:pPr/>
            <a:r>
              <a:t>People overcomplicate it. If you could do it yesterday and you can do it again today — that is a skill. Full stop.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 each question slowly. Give 8 to 10 seconds between each one.</a:t>
            </a:r>
          </a:p>
          <a:p>
            <a:pPr/>
          </a:p>
          <a:p>
            <a:pPr/>
            <a:r>
              <a:t>You want people to actually think about a real moment — not just nod.</a:t>
            </a:r>
          </a:p>
          <a:p>
            <a:pPr/>
          </a:p>
          <a:p>
            <a:pPr/>
            <a:r>
              <a:t>After all four, ask: how many of these felt familiar? Almost every hand should go up.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hape 23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Read through each industry. Pick the two or three that feel closest to the room you are in.</a:t>
            </a:r>
          </a:p>
          <a:p>
            <a:pPr/>
          </a:p>
          <a:p>
            <a:pPr/>
            <a:r>
              <a:t>For each one, point at a skill and ask: who here does this every week?</a:t>
            </a:r>
          </a:p>
          <a:p>
            <a:pPr/>
          </a:p>
          <a:p>
            <a:pPr/>
            <a:r>
              <a:t>These are not soft, vague qualities. They are specific capabilities with real names. The goal is for people to leave this slide thinking: I already do three of those things and I never called them skills before.</a:t>
            </a:r>
          </a:p>
          <a:p>
            <a:pPr/>
          </a:p>
          <a:p>
            <a:pPr/>
            <a:r>
              <a:t>Pause after you go through them. Ask: which one is you?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point of this slide: these skills are hard to teach in a classroom. People either have them or they are still building them.</a:t>
            </a:r>
          </a:p>
          <a:p>
            <a:pPr/>
          </a:p>
          <a:p>
            <a:pPr/>
            <a:r>
              <a:t>If you came from a job that required any of these — caring for people, managing a team, handling complaints, organising events, supporting customers — you already have a head start.</a:t>
            </a:r>
          </a:p>
          <a:p>
            <a:pPr/>
          </a:p>
          <a:p>
            <a:pPr/>
            <a:r>
              <a:t>Ask the room: which of these do you use every week right now?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on this.</a:t>
            </a:r>
          </a:p>
          <a:p>
            <a:pPr/>
          </a:p>
          <a:p>
            <a:pPr/>
            <a:r>
              <a:t>People overcomplicate it. If you could do it yesterday and you can do it again today — that is a skill. Full stop.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hape 3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about how skills are actually built — not by reading about them, not by doing a course, but by doing the work repeatedly until it sticks.</a:t>
            </a:r>
          </a:p>
          <a:p>
            <a:pPr/>
          </a:p>
          <a:p>
            <a:pPr/>
            <a:r>
              <a:t>Every skill on this slide was built the same way: show up, do the thing, make mistakes, adjust, do it again. Support is one of the best training grounds that exists because the volume of situations you face is relentless.</a:t>
            </a:r>
          </a:p>
          <a:p>
            <a:pPr/>
          </a:p>
          <a:p>
            <a:pPr/>
            <a:r>
              <a:t>The key message: a consultancy internship didn't require a consulting CV. It required someone who already thought like a consultant — which is what support had been building the whole time.</a:t>
            </a:r>
          </a:p>
          <a:p>
            <a:pPr/>
          </a:p>
          <a:p>
            <a:pPr/>
            <a:r>
              <a:t>Ask the room: what has your current or last job been building in you, without giving it a name?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4" name="Shape 36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the most personal slide in the deck. Tell it from experience.</a:t>
            </a:r>
          </a:p>
          <a:p>
            <a:pPr/>
          </a:p>
          <a:p>
            <a:pPr/>
            <a:r>
              <a:t>The key message: I didn't go from presales to training because someone said I was qualified. I went because the skills were already built — through doing the job every day and through mentoring people outside of work for years before that.</a:t>
            </a:r>
          </a:p>
          <a:p>
            <a:pPr/>
          </a:p>
          <a:p>
            <a:pPr/>
            <a:r>
              <a:t>Mentoring is where I practised simplifying things without the safety net of a job title. Where I had to earn trust, not be handed it. Where I learned what questions people actually ask versus what you expect them to ask.</a:t>
            </a:r>
          </a:p>
          <a:p>
            <a:pPr/>
          </a:p>
          <a:p>
            <a:pPr/>
            <a:r>
              <a:t>Ask the room: is anyone here building skills in their own time — mentoring, teaching, coaching, volunteering? That counts. It all counts.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hape 3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on this.</a:t>
            </a:r>
          </a:p>
          <a:p>
            <a:pPr/>
          </a:p>
          <a:p>
            <a:pPr/>
            <a:r>
              <a:t>People overcomplicate it. If you could do it yesterday and you can do it again today — that is a skill. Full stop.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8" name="Shape 44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Point at a role. Say the name. Then read the skills underneath.</a:t>
            </a:r>
          </a:p>
          <a:p>
            <a:pPr/>
          </a:p>
          <a:p>
            <a:pPr/>
            <a:r>
              <a:t>Ask the room: how many of you already do at least two of those things every week?</a:t>
            </a:r>
          </a:p>
          <a:p>
            <a:pPr/>
          </a:p>
          <a:p>
            <a:pPr/>
            <a:r>
              <a:t>Every hand should go up. That is the moment.</a:t>
            </a:r>
          </a:p>
          <a:p>
            <a:pPr/>
          </a:p>
          <a:p>
            <a:pPr/>
            <a:r>
              <a:t>The heat tags show demand level — HIGHEST = most hiring right now. GROWING = earlier stage but real opportunities, especially for people coming from non-tech.</a:t>
            </a:r>
          </a:p>
          <a:p>
            <a:pPr/>
          </a:p>
          <a:p>
            <a:pPr/>
            <a:r>
              <a:t>The message: these roles are not out of reach. The skills that get you through the door are already in the room.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hape 4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Coursera, LinkedIn Learning, Google Career Certificates.</a:t>
            </a:r>
          </a:p>
          <a:p>
            <a:pPr/>
          </a:p>
          <a:p>
            <a:pPr/>
            <a:r>
              <a:t>This slide is permission.</a:t>
            </a:r>
          </a:p>
          <a:p>
            <a:pPr/>
          </a:p>
          <a:p>
            <a:pPr/>
            <a:r>
              <a:t>Most people rule themselves out of roles before they even try because they see a skill they don't have and assume it is over.</a:t>
            </a:r>
          </a:p>
          <a:p>
            <a:pPr/>
          </a:p>
          <a:p>
            <a:pPr/>
            <a:r>
              <a:t>Walk through each option. For each one, give a real example of someone who used that route — ideally from your own experience or from Kings Rising.</a:t>
            </a:r>
          </a:p>
          <a:p>
            <a:pPr/>
          </a:p>
          <a:p>
            <a:pPr/>
            <a:r>
              <a:t>The apprenticeship one is personal. Use it. Talk about how you got into tech through a leaflet. That is the whole point of this slide.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" name="Shape 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your intro slide. Speak it — don't read it.</a:t>
            </a:r>
          </a:p>
          <a:p>
            <a:pPr/>
          </a:p>
          <a:p>
            <a:pPr/>
            <a:r>
              <a:t>Cover three things quickly:</a:t>
            </a:r>
          </a:p>
          <a:p>
            <a:pPr/>
            <a:r>
              <a:t>1. Who you are and where you work</a:t>
            </a:r>
          </a:p>
          <a:p>
            <a:pPr/>
            <a:r>
              <a:t>2. How you got into tech (the non-traditional route)</a:t>
            </a:r>
          </a:p>
          <a:p>
            <a:pPr/>
            <a:r>
              <a:t>3. What Kings Rising is and why you built it</a:t>
            </a:r>
          </a:p>
          <a:p>
            <a:pPr/>
          </a:p>
          <a:p>
            <a:pPr/>
            <a:r>
              <a:t>Keep this to 90 seconds. The goal is to establish credibility and connection, not a full biography.</a:t>
            </a:r>
          </a:p>
          <a:p>
            <a:pPr/>
          </a:p>
          <a:p>
            <a:pPr/>
            <a:r>
              <a:t>Replace the placeholder with a photo of yourself before presenting.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Shape 4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hape 4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 the content section with this.</a:t>
            </a:r>
          </a:p>
          <a:p>
            <a:pPr/>
          </a:p>
          <a:p>
            <a:pPr/>
            <a:r>
              <a:t>The skills are already there. The work now is learning how to name them, frame them, and say them clearly.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hape 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30 seconds max. Tell the room what they are about to get.</a:t>
            </a:r>
          </a:p>
          <a:p>
            <a:pPr/>
          </a:p>
          <a:p>
            <a:pPr/>
            <a:r>
              <a:t>Each section builds on the one before it. By the end they will know what they have, where it fits, and exactly what to do next.</a:t>
            </a:r>
          </a:p>
          <a:p>
            <a:pPr/>
          </a:p>
          <a:p>
            <a:pPr/>
            <a:r>
              <a:t>If one thing lands tonight, write it down before you leave.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" name="Shape 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End the content section with this.</a:t>
            </a:r>
          </a:p>
          <a:p>
            <a:pPr/>
          </a:p>
          <a:p>
            <a:pPr/>
            <a:r>
              <a:t>The skills are already there. The work now is learning how to name them, frame them, and say them clearly.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4" name="Shape 8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on this.</a:t>
            </a:r>
          </a:p>
          <a:p>
            <a:pPr/>
          </a:p>
          <a:p>
            <a:pPr/>
            <a:r>
              <a:t>People overcomplicate it. If you could do it yesterday and you can do it again today — that is a skill. Full stop.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Keep this simple.</a:t>
            </a:r>
          </a:p>
          <a:p>
            <a:pPr/>
          </a:p>
          <a:p>
            <a:pPr/>
            <a:r>
              <a:t>A skill is not something you are. It is something you can do.</a:t>
            </a:r>
          </a:p>
          <a:p>
            <a:pPr/>
          </a:p>
          <a:p>
            <a:pPr/>
            <a:r>
              <a:t>Ask the room: think of something you do at work that you are good at. Could you teach someone else how to do it? If yes — that is a skill.</a:t>
            </a:r>
          </a:p>
          <a:p>
            <a:pPr/>
          </a:p>
          <a:p>
            <a:pPr/>
            <a:r>
              <a:t>The three points here just clear up the common confusion. People think they don't have skills because they haven't framed what they do as skills.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4" name="Shape 1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These six skills are not specific to one role or one industry. They show up in every team, every company, at every level.</a:t>
            </a:r>
          </a:p>
          <a:p>
            <a:pPr/>
          </a:p>
          <a:p>
            <a:pPr/>
            <a:r>
              <a:t>For each one, connect it back to something people in the room already do. Data literacy — has anyone read a weekly report or tracked a target? Process thinking — has anyone ever redesigned how something is done at work?</a:t>
            </a:r>
          </a:p>
          <a:p>
            <a:pPr/>
          </a:p>
          <a:p>
            <a:pPr/>
            <a:r>
              <a:t>The point is recognition, not new information. They already have these. We are just naming them.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9" name="Shape 1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Pause on this.</a:t>
            </a:r>
          </a:p>
          <a:p>
            <a:pPr/>
          </a:p>
          <a:p>
            <a:pPr/>
            <a:r>
              <a:t>People overcomplicate it. If you could do it yesterday and you can do it again today — that is a skill. Full stop.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Use the analogy. It lands immediately.</a:t>
            </a:r>
          </a:p>
          <a:p>
            <a:pPr/>
          </a:p>
          <a:p>
            <a:pPr/>
            <a:r>
              <a:t>The skill doesn't disappear just because you changed the room you're standing in.</a:t>
            </a:r>
          </a:p>
          <a:p>
            <a:pPr/>
          </a:p>
          <a:p>
            <a:pPr/>
            <a:r>
              <a:t>The last point is the one that matters for this room. Managing, communicating, organising, solving problems — none of that is industry-specific. It travels.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69056"/>
            <a:ext cx="8229600" cy="1131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Relationship Id="rId4" Type="http://schemas.openxmlformats.org/officeDocument/2006/relationships/image" Target="../media/image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1"/>
          <p:cNvSpPr txBox="1"/>
          <p:nvPr/>
        </p:nvSpPr>
        <p:spPr>
          <a:xfrm>
            <a:off x="548640" y="1575544"/>
            <a:ext cx="8046720" cy="1502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b="1" sz="5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CORE TECH </a:t>
            </a:r>
            <a:r>
              <a:rPr>
                <a:solidFill>
                  <a:srgbClr val="273D27"/>
                </a:solidFill>
              </a:rPr>
              <a:t>&amp;</a:t>
            </a:r>
            <a:r>
              <a:t> DIGITAL</a:t>
            </a:r>
          </a:p>
          <a:p>
            <a:pPr algn="ctr">
              <a:defRPr b="1" sz="5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273D27"/>
                </a:solidFill>
              </a:rPr>
              <a:t>SKILLS</a:t>
            </a:r>
            <a:r>
              <a:t> </a:t>
            </a:r>
            <a:r>
              <a:rPr>
                <a:solidFill>
                  <a:srgbClr val="000000"/>
                </a:solidFill>
              </a:rPr>
              <a:t>THAT</a:t>
            </a:r>
            <a:r>
              <a:rPr>
                <a:solidFill>
                  <a:srgbClr val="273D27"/>
                </a:solidFill>
              </a:rPr>
              <a:t> TRANSFER</a:t>
            </a:r>
          </a:p>
        </p:txBody>
      </p:sp>
      <p:sp>
        <p:nvSpPr>
          <p:cNvPr id="21" name="Text 3"/>
          <p:cNvSpPr txBox="1"/>
          <p:nvPr/>
        </p:nvSpPr>
        <p:spPr>
          <a:xfrm>
            <a:off x="640080" y="3310218"/>
            <a:ext cx="7863841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6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Foundational skills that apply across tech roles, digital tools and emerging tools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 0"/>
          <p:cNvSpPr txBox="1"/>
          <p:nvPr/>
        </p:nvSpPr>
        <p:spPr>
          <a:xfrm>
            <a:off x="1500461" y="1439552"/>
            <a:ext cx="6143077" cy="226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5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 I HAVE TRANSFERABLE SKILLS?</a:t>
            </a:r>
          </a:p>
        </p:txBody>
      </p:sp>
      <p:sp>
        <p:nvSpPr>
          <p:cNvPr id="150" name="Shape 0"/>
          <p:cNvSpPr/>
          <p:nvPr/>
        </p:nvSpPr>
        <p:spPr>
          <a:xfrm>
            <a:off x="653" y="0"/>
            <a:ext cx="82297" cy="51435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6"/>
          <p:cNvSpPr/>
          <p:nvPr/>
        </p:nvSpPr>
        <p:spPr>
          <a:xfrm>
            <a:off x="550228" y="1181823"/>
            <a:ext cx="8046719" cy="685801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5" name="Shape 7"/>
          <p:cNvSpPr/>
          <p:nvPr/>
        </p:nvSpPr>
        <p:spPr>
          <a:xfrm>
            <a:off x="550228" y="1177251"/>
            <a:ext cx="54865" cy="6858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6" name="Text 8"/>
          <p:cNvSpPr txBox="1"/>
          <p:nvPr/>
        </p:nvSpPr>
        <p:spPr>
          <a:xfrm>
            <a:off x="714820" y="1426031"/>
            <a:ext cx="3474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4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157" name="Text 9"/>
          <p:cNvSpPr txBox="1"/>
          <p:nvPr/>
        </p:nvSpPr>
        <p:spPr>
          <a:xfrm>
            <a:off x="1190307" y="1354449"/>
            <a:ext cx="521208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have I solved a problem that others were stuck on?</a:t>
            </a:r>
          </a:p>
        </p:txBody>
      </p:sp>
      <p:sp>
        <p:nvSpPr>
          <p:cNvPr id="158" name="Shape 10"/>
          <p:cNvSpPr/>
          <p:nvPr/>
        </p:nvSpPr>
        <p:spPr>
          <a:xfrm>
            <a:off x="6512116" y="1291551"/>
            <a:ext cx="1920241" cy="457201"/>
          </a:xfrm>
          <a:prstGeom prst="rect">
            <a:avLst/>
          </a:prstGeom>
          <a:solidFill>
            <a:srgbClr val="EBF0EB"/>
          </a:solidFill>
          <a:ln w="1270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59" name="Text 11"/>
          <p:cNvSpPr txBox="1"/>
          <p:nvPr/>
        </p:nvSpPr>
        <p:spPr>
          <a:xfrm>
            <a:off x="6512116" y="1452378"/>
            <a:ext cx="192024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273D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Problem solving</a:t>
            </a:r>
          </a:p>
        </p:txBody>
      </p:sp>
      <p:sp>
        <p:nvSpPr>
          <p:cNvPr id="160" name="Shape 12"/>
          <p:cNvSpPr/>
          <p:nvPr/>
        </p:nvSpPr>
        <p:spPr>
          <a:xfrm>
            <a:off x="550228" y="1995639"/>
            <a:ext cx="8046719" cy="685801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1" name="Shape 13"/>
          <p:cNvSpPr/>
          <p:nvPr/>
        </p:nvSpPr>
        <p:spPr>
          <a:xfrm>
            <a:off x="550228" y="1995639"/>
            <a:ext cx="54865" cy="6858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2" name="Text 14"/>
          <p:cNvSpPr txBox="1"/>
          <p:nvPr/>
        </p:nvSpPr>
        <p:spPr>
          <a:xfrm>
            <a:off x="714820" y="2239847"/>
            <a:ext cx="3474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4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163" name="Text 15"/>
          <p:cNvSpPr txBox="1"/>
          <p:nvPr/>
        </p:nvSpPr>
        <p:spPr>
          <a:xfrm>
            <a:off x="1190307" y="2073015"/>
            <a:ext cx="5212081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have I explained something in a way that finally made sense to someone?</a:t>
            </a:r>
          </a:p>
        </p:txBody>
      </p:sp>
      <p:sp>
        <p:nvSpPr>
          <p:cNvPr id="164" name="Shape 16"/>
          <p:cNvSpPr/>
          <p:nvPr/>
        </p:nvSpPr>
        <p:spPr>
          <a:xfrm>
            <a:off x="6512116" y="2105367"/>
            <a:ext cx="1920241" cy="457201"/>
          </a:xfrm>
          <a:prstGeom prst="rect">
            <a:avLst/>
          </a:prstGeom>
          <a:solidFill>
            <a:srgbClr val="EBF0EB"/>
          </a:solidFill>
          <a:ln w="1270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5" name="Text 17"/>
          <p:cNvSpPr txBox="1"/>
          <p:nvPr/>
        </p:nvSpPr>
        <p:spPr>
          <a:xfrm>
            <a:off x="6512116" y="2266194"/>
            <a:ext cx="192024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273D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Communication</a:t>
            </a:r>
          </a:p>
        </p:txBody>
      </p:sp>
      <p:sp>
        <p:nvSpPr>
          <p:cNvPr id="166" name="Shape 18"/>
          <p:cNvSpPr/>
          <p:nvPr/>
        </p:nvSpPr>
        <p:spPr>
          <a:xfrm>
            <a:off x="550228" y="2809455"/>
            <a:ext cx="8046719" cy="685801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7" name="Shape 19"/>
          <p:cNvSpPr/>
          <p:nvPr/>
        </p:nvSpPr>
        <p:spPr>
          <a:xfrm>
            <a:off x="550228" y="2809455"/>
            <a:ext cx="54865" cy="6858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68" name="Text 20"/>
          <p:cNvSpPr txBox="1"/>
          <p:nvPr/>
        </p:nvSpPr>
        <p:spPr>
          <a:xfrm>
            <a:off x="714820" y="3053663"/>
            <a:ext cx="3474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4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169" name="Text 21"/>
          <p:cNvSpPr txBox="1"/>
          <p:nvPr/>
        </p:nvSpPr>
        <p:spPr>
          <a:xfrm>
            <a:off x="1190307" y="2982081"/>
            <a:ext cx="521208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have I had to figure something out with no instructions?</a:t>
            </a:r>
          </a:p>
        </p:txBody>
      </p:sp>
      <p:sp>
        <p:nvSpPr>
          <p:cNvPr id="170" name="Shape 22"/>
          <p:cNvSpPr/>
          <p:nvPr/>
        </p:nvSpPr>
        <p:spPr>
          <a:xfrm>
            <a:off x="6512116" y="2919182"/>
            <a:ext cx="1920241" cy="457201"/>
          </a:xfrm>
          <a:prstGeom prst="rect">
            <a:avLst/>
          </a:prstGeom>
          <a:solidFill>
            <a:srgbClr val="EBF0EB"/>
          </a:solidFill>
          <a:ln w="1270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1" name="Text 23"/>
          <p:cNvSpPr txBox="1"/>
          <p:nvPr/>
        </p:nvSpPr>
        <p:spPr>
          <a:xfrm>
            <a:off x="6512116" y="3080010"/>
            <a:ext cx="192024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273D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Adaptability</a:t>
            </a:r>
          </a:p>
        </p:txBody>
      </p:sp>
      <p:sp>
        <p:nvSpPr>
          <p:cNvPr id="172" name="Shape 24"/>
          <p:cNvSpPr/>
          <p:nvPr/>
        </p:nvSpPr>
        <p:spPr>
          <a:xfrm>
            <a:off x="550228" y="3623270"/>
            <a:ext cx="8046719" cy="685801"/>
          </a:xfrm>
          <a:prstGeom prst="rect">
            <a:avLst/>
          </a:prstGeom>
          <a:solidFill>
            <a:srgbClr val="FFFFFF"/>
          </a:solidFill>
          <a:ln w="6350">
            <a:solidFill>
              <a:srgbClr val="E0E0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3" name="Shape 25"/>
          <p:cNvSpPr/>
          <p:nvPr/>
        </p:nvSpPr>
        <p:spPr>
          <a:xfrm>
            <a:off x="550228" y="3623270"/>
            <a:ext cx="54865" cy="6858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4" name="Text 26"/>
          <p:cNvSpPr txBox="1"/>
          <p:nvPr/>
        </p:nvSpPr>
        <p:spPr>
          <a:xfrm>
            <a:off x="714820" y="3867479"/>
            <a:ext cx="34747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4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175" name="Text 27"/>
          <p:cNvSpPr txBox="1"/>
          <p:nvPr/>
        </p:nvSpPr>
        <p:spPr>
          <a:xfrm>
            <a:off x="1190307" y="3795897"/>
            <a:ext cx="521208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When have I spotted something that needed fixing and just fixed it?</a:t>
            </a:r>
          </a:p>
        </p:txBody>
      </p:sp>
      <p:sp>
        <p:nvSpPr>
          <p:cNvPr id="176" name="Shape 28"/>
          <p:cNvSpPr/>
          <p:nvPr/>
        </p:nvSpPr>
        <p:spPr>
          <a:xfrm>
            <a:off x="6512116" y="3732999"/>
            <a:ext cx="1920241" cy="457201"/>
          </a:xfrm>
          <a:prstGeom prst="rect">
            <a:avLst/>
          </a:prstGeom>
          <a:solidFill>
            <a:srgbClr val="EBF0EB"/>
          </a:solidFill>
          <a:ln w="1270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77" name="Text 29"/>
          <p:cNvSpPr txBox="1"/>
          <p:nvPr/>
        </p:nvSpPr>
        <p:spPr>
          <a:xfrm>
            <a:off x="6512116" y="3893826"/>
            <a:ext cx="192024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273D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Initiative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6"/>
          <p:cNvSpPr/>
          <p:nvPr/>
        </p:nvSpPr>
        <p:spPr>
          <a:xfrm>
            <a:off x="342899" y="1042733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2" name="Shape 7"/>
          <p:cNvSpPr/>
          <p:nvPr/>
        </p:nvSpPr>
        <p:spPr>
          <a:xfrm>
            <a:off x="342899" y="1042733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3" name="Text 8"/>
          <p:cNvSpPr txBox="1"/>
          <p:nvPr/>
        </p:nvSpPr>
        <p:spPr>
          <a:xfrm>
            <a:off x="507491" y="110724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TEACHERS &amp; TUTORS</a:t>
            </a:r>
          </a:p>
        </p:txBody>
      </p:sp>
      <p:sp>
        <p:nvSpPr>
          <p:cNvPr id="184" name="Text 9"/>
          <p:cNvSpPr txBox="1"/>
          <p:nvPr/>
        </p:nvSpPr>
        <p:spPr>
          <a:xfrm>
            <a:off x="507491" y="132700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Explaining things simply</a:t>
            </a:r>
          </a:p>
        </p:txBody>
      </p:sp>
      <p:sp>
        <p:nvSpPr>
          <p:cNvPr id="185" name="Text 10"/>
          <p:cNvSpPr txBox="1"/>
          <p:nvPr/>
        </p:nvSpPr>
        <p:spPr>
          <a:xfrm>
            <a:off x="507491" y="144587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Designing how people learn</a:t>
            </a:r>
          </a:p>
        </p:txBody>
      </p:sp>
      <p:sp>
        <p:nvSpPr>
          <p:cNvPr id="186" name="Text 11"/>
          <p:cNvSpPr txBox="1"/>
          <p:nvPr/>
        </p:nvSpPr>
        <p:spPr>
          <a:xfrm>
            <a:off x="507491" y="156474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Presenting to any audience</a:t>
            </a:r>
          </a:p>
        </p:txBody>
      </p:sp>
      <p:sp>
        <p:nvSpPr>
          <p:cNvPr id="187" name="Text 12"/>
          <p:cNvSpPr txBox="1"/>
          <p:nvPr/>
        </p:nvSpPr>
        <p:spPr>
          <a:xfrm>
            <a:off x="507491" y="168362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Managing difficult conversations</a:t>
            </a:r>
          </a:p>
        </p:txBody>
      </p:sp>
      <p:sp>
        <p:nvSpPr>
          <p:cNvPr id="188" name="Shape 13"/>
          <p:cNvSpPr/>
          <p:nvPr/>
        </p:nvSpPr>
        <p:spPr>
          <a:xfrm>
            <a:off x="342899" y="1893125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89" name="Shape 14"/>
          <p:cNvSpPr/>
          <p:nvPr/>
        </p:nvSpPr>
        <p:spPr>
          <a:xfrm>
            <a:off x="342899" y="1893125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0" name="Text 15"/>
          <p:cNvSpPr txBox="1"/>
          <p:nvPr/>
        </p:nvSpPr>
        <p:spPr>
          <a:xfrm>
            <a:off x="507491" y="1957641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NURSES &amp; HEALTHCARE WORKERS</a:t>
            </a:r>
          </a:p>
        </p:txBody>
      </p:sp>
      <p:sp>
        <p:nvSpPr>
          <p:cNvPr id="191" name="Text 16"/>
          <p:cNvSpPr txBox="1"/>
          <p:nvPr/>
        </p:nvSpPr>
        <p:spPr>
          <a:xfrm>
            <a:off x="507491" y="217739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Staying calm in a crisis</a:t>
            </a:r>
          </a:p>
        </p:txBody>
      </p:sp>
      <p:sp>
        <p:nvSpPr>
          <p:cNvPr id="192" name="Text 17"/>
          <p:cNvSpPr txBox="1"/>
          <p:nvPr/>
        </p:nvSpPr>
        <p:spPr>
          <a:xfrm>
            <a:off x="507491" y="229626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Accurate record keeping</a:t>
            </a:r>
          </a:p>
        </p:txBody>
      </p:sp>
      <p:sp>
        <p:nvSpPr>
          <p:cNvPr id="193" name="Text 18"/>
          <p:cNvSpPr txBox="1"/>
          <p:nvPr/>
        </p:nvSpPr>
        <p:spPr>
          <a:xfrm>
            <a:off x="507491" y="241514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Following strict processes</a:t>
            </a:r>
          </a:p>
        </p:txBody>
      </p:sp>
      <p:sp>
        <p:nvSpPr>
          <p:cNvPr id="194" name="Text 19"/>
          <p:cNvSpPr txBox="1"/>
          <p:nvPr/>
        </p:nvSpPr>
        <p:spPr>
          <a:xfrm>
            <a:off x="507491" y="253401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Putting the user's needs first</a:t>
            </a:r>
          </a:p>
        </p:txBody>
      </p:sp>
      <p:sp>
        <p:nvSpPr>
          <p:cNvPr id="195" name="Shape 20"/>
          <p:cNvSpPr/>
          <p:nvPr/>
        </p:nvSpPr>
        <p:spPr>
          <a:xfrm>
            <a:off x="342899" y="2743517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6" name="Shape 21"/>
          <p:cNvSpPr/>
          <p:nvPr/>
        </p:nvSpPr>
        <p:spPr>
          <a:xfrm>
            <a:off x="342899" y="2743517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97" name="Text 22"/>
          <p:cNvSpPr txBox="1"/>
          <p:nvPr/>
        </p:nvSpPr>
        <p:spPr>
          <a:xfrm>
            <a:off x="507491" y="2808033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RETAIL &amp; HOSPITALITY</a:t>
            </a:r>
          </a:p>
        </p:txBody>
      </p:sp>
      <p:sp>
        <p:nvSpPr>
          <p:cNvPr id="198" name="Text 23"/>
          <p:cNvSpPr txBox="1"/>
          <p:nvPr/>
        </p:nvSpPr>
        <p:spPr>
          <a:xfrm>
            <a:off x="507491" y="302778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Spotting where things go wrong</a:t>
            </a:r>
          </a:p>
        </p:txBody>
      </p:sp>
      <p:sp>
        <p:nvSpPr>
          <p:cNvPr id="199" name="Text 24"/>
          <p:cNvSpPr txBox="1"/>
          <p:nvPr/>
        </p:nvSpPr>
        <p:spPr>
          <a:xfrm>
            <a:off x="507491" y="314666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Managing time and people under pressure</a:t>
            </a:r>
          </a:p>
        </p:txBody>
      </p:sp>
      <p:sp>
        <p:nvSpPr>
          <p:cNvPr id="200" name="Text 25"/>
          <p:cNvSpPr txBox="1"/>
          <p:nvPr/>
        </p:nvSpPr>
        <p:spPr>
          <a:xfrm>
            <a:off x="507491" y="326553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Fixing problems fast on the spot</a:t>
            </a:r>
          </a:p>
        </p:txBody>
      </p:sp>
      <p:sp>
        <p:nvSpPr>
          <p:cNvPr id="201" name="Text 26"/>
          <p:cNvSpPr txBox="1"/>
          <p:nvPr/>
        </p:nvSpPr>
        <p:spPr>
          <a:xfrm>
            <a:off x="507491" y="338440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Keeping track of what's moving</a:t>
            </a:r>
          </a:p>
        </p:txBody>
      </p:sp>
      <p:sp>
        <p:nvSpPr>
          <p:cNvPr id="202" name="Shape 27"/>
          <p:cNvSpPr/>
          <p:nvPr/>
        </p:nvSpPr>
        <p:spPr>
          <a:xfrm>
            <a:off x="342899" y="3593909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3" name="Shape 28"/>
          <p:cNvSpPr/>
          <p:nvPr/>
        </p:nvSpPr>
        <p:spPr>
          <a:xfrm>
            <a:off x="342899" y="3593909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04" name="Text 29"/>
          <p:cNvSpPr txBox="1"/>
          <p:nvPr/>
        </p:nvSpPr>
        <p:spPr>
          <a:xfrm>
            <a:off x="507491" y="3658425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SALES &amp; RECRUITMENT</a:t>
            </a:r>
          </a:p>
        </p:txBody>
      </p:sp>
      <p:sp>
        <p:nvSpPr>
          <p:cNvPr id="205" name="Text 30"/>
          <p:cNvSpPr txBox="1"/>
          <p:nvPr/>
        </p:nvSpPr>
        <p:spPr>
          <a:xfrm>
            <a:off x="507491" y="387818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Asking the right questions</a:t>
            </a:r>
          </a:p>
        </p:txBody>
      </p:sp>
      <p:sp>
        <p:nvSpPr>
          <p:cNvPr id="206" name="Text 31"/>
          <p:cNvSpPr txBox="1"/>
          <p:nvPr/>
        </p:nvSpPr>
        <p:spPr>
          <a:xfrm>
            <a:off x="507491" y="399705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Persuading people to say yes</a:t>
            </a:r>
          </a:p>
        </p:txBody>
      </p:sp>
      <p:sp>
        <p:nvSpPr>
          <p:cNvPr id="207" name="Text 32"/>
          <p:cNvSpPr txBox="1"/>
          <p:nvPr/>
        </p:nvSpPr>
        <p:spPr>
          <a:xfrm>
            <a:off x="507491" y="411592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Managing things from start to finish</a:t>
            </a:r>
          </a:p>
        </p:txBody>
      </p:sp>
      <p:sp>
        <p:nvSpPr>
          <p:cNvPr id="208" name="Text 33"/>
          <p:cNvSpPr txBox="1"/>
          <p:nvPr/>
        </p:nvSpPr>
        <p:spPr>
          <a:xfrm>
            <a:off x="507491" y="423479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Understanding what the market wants</a:t>
            </a:r>
          </a:p>
        </p:txBody>
      </p:sp>
      <p:sp>
        <p:nvSpPr>
          <p:cNvPr id="209" name="Shape 34"/>
          <p:cNvSpPr/>
          <p:nvPr/>
        </p:nvSpPr>
        <p:spPr>
          <a:xfrm>
            <a:off x="4640580" y="1042733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0" name="Shape 35"/>
          <p:cNvSpPr/>
          <p:nvPr/>
        </p:nvSpPr>
        <p:spPr>
          <a:xfrm>
            <a:off x="4640580" y="1042733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1" name="Text 36"/>
          <p:cNvSpPr txBox="1"/>
          <p:nvPr/>
        </p:nvSpPr>
        <p:spPr>
          <a:xfrm>
            <a:off x="4805171" y="110724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OFFICE ADMINS &amp; RECEPTIONISTS</a:t>
            </a:r>
          </a:p>
        </p:txBody>
      </p:sp>
      <p:sp>
        <p:nvSpPr>
          <p:cNvPr id="212" name="Text 37"/>
          <p:cNvSpPr txBox="1"/>
          <p:nvPr/>
        </p:nvSpPr>
        <p:spPr>
          <a:xfrm>
            <a:off x="4805171" y="132700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Turning messy processes into clean ones</a:t>
            </a:r>
          </a:p>
        </p:txBody>
      </p:sp>
      <p:sp>
        <p:nvSpPr>
          <p:cNvPr id="213" name="Text 38"/>
          <p:cNvSpPr txBox="1"/>
          <p:nvPr/>
        </p:nvSpPr>
        <p:spPr>
          <a:xfrm>
            <a:off x="4805171" y="144587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Picking up new tools quickly</a:t>
            </a:r>
          </a:p>
        </p:txBody>
      </p:sp>
      <p:sp>
        <p:nvSpPr>
          <p:cNvPr id="214" name="Text 39"/>
          <p:cNvSpPr txBox="1"/>
          <p:nvPr/>
        </p:nvSpPr>
        <p:spPr>
          <a:xfrm>
            <a:off x="4805171" y="156474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Catching errors in data</a:t>
            </a:r>
          </a:p>
        </p:txBody>
      </p:sp>
      <p:sp>
        <p:nvSpPr>
          <p:cNvPr id="215" name="Text 40"/>
          <p:cNvSpPr txBox="1"/>
          <p:nvPr/>
        </p:nvSpPr>
        <p:spPr>
          <a:xfrm>
            <a:off x="4805171" y="168362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Keeping the team focused</a:t>
            </a:r>
          </a:p>
        </p:txBody>
      </p:sp>
      <p:sp>
        <p:nvSpPr>
          <p:cNvPr id="216" name="Shape 41"/>
          <p:cNvSpPr/>
          <p:nvPr/>
        </p:nvSpPr>
        <p:spPr>
          <a:xfrm>
            <a:off x="4640580" y="1893125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7" name="Shape 42"/>
          <p:cNvSpPr/>
          <p:nvPr/>
        </p:nvSpPr>
        <p:spPr>
          <a:xfrm>
            <a:off x="4640580" y="1893125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8" name="Text 43"/>
          <p:cNvSpPr txBox="1"/>
          <p:nvPr/>
        </p:nvSpPr>
        <p:spPr>
          <a:xfrm>
            <a:off x="4805171" y="1957641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POLICE &amp; EMERGENCY SERVICES</a:t>
            </a:r>
          </a:p>
        </p:txBody>
      </p:sp>
      <p:sp>
        <p:nvSpPr>
          <p:cNvPr id="219" name="Text 44"/>
          <p:cNvSpPr txBox="1"/>
          <p:nvPr/>
        </p:nvSpPr>
        <p:spPr>
          <a:xfrm>
            <a:off x="4805171" y="217739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Staying calm when things break down</a:t>
            </a:r>
          </a:p>
        </p:txBody>
      </p:sp>
      <p:sp>
        <p:nvSpPr>
          <p:cNvPr id="220" name="Text 45"/>
          <p:cNvSpPr txBox="1"/>
          <p:nvPr/>
        </p:nvSpPr>
        <p:spPr>
          <a:xfrm>
            <a:off x="4805171" y="229626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Finding out why — not just what</a:t>
            </a:r>
          </a:p>
        </p:txBody>
      </p:sp>
      <p:sp>
        <p:nvSpPr>
          <p:cNvPr id="221" name="Text 46"/>
          <p:cNvSpPr txBox="1"/>
          <p:nvPr/>
        </p:nvSpPr>
        <p:spPr>
          <a:xfrm>
            <a:off x="4805171" y="241514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Spotting risks before they happen</a:t>
            </a:r>
          </a:p>
        </p:txBody>
      </p:sp>
      <p:sp>
        <p:nvSpPr>
          <p:cNvPr id="222" name="Text 47"/>
          <p:cNvSpPr txBox="1"/>
          <p:nvPr/>
        </p:nvSpPr>
        <p:spPr>
          <a:xfrm>
            <a:off x="4805171" y="253401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Writing clear and precise reports</a:t>
            </a:r>
          </a:p>
        </p:txBody>
      </p:sp>
      <p:sp>
        <p:nvSpPr>
          <p:cNvPr id="223" name="Shape 48"/>
          <p:cNvSpPr/>
          <p:nvPr/>
        </p:nvSpPr>
        <p:spPr>
          <a:xfrm>
            <a:off x="4640580" y="2743517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4" name="Shape 49"/>
          <p:cNvSpPr/>
          <p:nvPr/>
        </p:nvSpPr>
        <p:spPr>
          <a:xfrm>
            <a:off x="4640580" y="2743517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Text 50"/>
          <p:cNvSpPr txBox="1"/>
          <p:nvPr/>
        </p:nvSpPr>
        <p:spPr>
          <a:xfrm>
            <a:off x="4805171" y="2808033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LOGISTICS &amp; DRIVERS</a:t>
            </a:r>
          </a:p>
        </p:txBody>
      </p:sp>
      <p:sp>
        <p:nvSpPr>
          <p:cNvPr id="226" name="Text 51"/>
          <p:cNvSpPr txBox="1"/>
          <p:nvPr/>
        </p:nvSpPr>
        <p:spPr>
          <a:xfrm>
            <a:off x="4805171" y="3027788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Finding the most efficient way to do things</a:t>
            </a:r>
          </a:p>
        </p:txBody>
      </p:sp>
      <p:sp>
        <p:nvSpPr>
          <p:cNvPr id="227" name="Text 52"/>
          <p:cNvSpPr txBox="1"/>
          <p:nvPr/>
        </p:nvSpPr>
        <p:spPr>
          <a:xfrm>
            <a:off x="4805171" y="314666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Knowing how one delay breaks everything</a:t>
            </a:r>
          </a:p>
        </p:txBody>
      </p:sp>
      <p:sp>
        <p:nvSpPr>
          <p:cNvPr id="228" name="Text 53"/>
          <p:cNvSpPr txBox="1"/>
          <p:nvPr/>
        </p:nvSpPr>
        <p:spPr>
          <a:xfrm>
            <a:off x="4805171" y="326553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Noticing a small problem before it gets big</a:t>
            </a:r>
          </a:p>
        </p:txBody>
      </p:sp>
      <p:sp>
        <p:nvSpPr>
          <p:cNvPr id="229" name="Text 54"/>
          <p:cNvSpPr txBox="1"/>
          <p:nvPr/>
        </p:nvSpPr>
        <p:spPr>
          <a:xfrm>
            <a:off x="4805171" y="338440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Adapting in real time when plans change</a:t>
            </a:r>
          </a:p>
        </p:txBody>
      </p:sp>
      <p:sp>
        <p:nvSpPr>
          <p:cNvPr id="230" name="Shape 55"/>
          <p:cNvSpPr/>
          <p:nvPr/>
        </p:nvSpPr>
        <p:spPr>
          <a:xfrm>
            <a:off x="4640580" y="3593909"/>
            <a:ext cx="4160521" cy="77724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1" name="Shape 56"/>
          <p:cNvSpPr/>
          <p:nvPr/>
        </p:nvSpPr>
        <p:spPr>
          <a:xfrm>
            <a:off x="4640580" y="3593909"/>
            <a:ext cx="4160521" cy="25603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32" name="Text 57"/>
          <p:cNvSpPr txBox="1"/>
          <p:nvPr/>
        </p:nvSpPr>
        <p:spPr>
          <a:xfrm>
            <a:off x="4805171" y="3658425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LAWYERS &amp; PARALEGALS</a:t>
            </a:r>
          </a:p>
        </p:txBody>
      </p:sp>
      <p:sp>
        <p:nvSpPr>
          <p:cNvPr id="233" name="Text 58"/>
          <p:cNvSpPr txBox="1"/>
          <p:nvPr/>
        </p:nvSpPr>
        <p:spPr>
          <a:xfrm>
            <a:off x="4805171" y="3878180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Finding the hidden risk in any plan</a:t>
            </a:r>
          </a:p>
        </p:txBody>
      </p:sp>
      <p:sp>
        <p:nvSpPr>
          <p:cNvPr id="234" name="Text 59"/>
          <p:cNvSpPr txBox="1"/>
          <p:nvPr/>
        </p:nvSpPr>
        <p:spPr>
          <a:xfrm>
            <a:off x="4805171" y="3997052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Structuring arguments that follow clear logic</a:t>
            </a:r>
          </a:p>
        </p:txBody>
      </p:sp>
      <p:sp>
        <p:nvSpPr>
          <p:cNvPr id="235" name="Text 60"/>
          <p:cNvSpPr txBox="1"/>
          <p:nvPr/>
        </p:nvSpPr>
        <p:spPr>
          <a:xfrm>
            <a:off x="4805171" y="4115924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Reading large amounts of detail without missing anything</a:t>
            </a:r>
          </a:p>
        </p:txBody>
      </p:sp>
      <p:sp>
        <p:nvSpPr>
          <p:cNvPr id="236" name="Text 61"/>
          <p:cNvSpPr txBox="1"/>
          <p:nvPr/>
        </p:nvSpPr>
        <p:spPr>
          <a:xfrm>
            <a:off x="4805171" y="4234796"/>
            <a:ext cx="39044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•  Making sure things stay fair and within the rules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 3"/>
          <p:cNvSpPr txBox="1"/>
          <p:nvPr/>
        </p:nvSpPr>
        <p:spPr>
          <a:xfrm>
            <a:off x="383907" y="1048019"/>
            <a:ext cx="8046720" cy="394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SOFT SKILLS ARE HARD TO TEACH</a:t>
            </a:r>
          </a:p>
        </p:txBody>
      </p:sp>
      <p:sp>
        <p:nvSpPr>
          <p:cNvPr id="241" name="Shape 4"/>
          <p:cNvSpPr/>
          <p:nvPr/>
        </p:nvSpPr>
        <p:spPr>
          <a:xfrm>
            <a:off x="383907" y="1574586"/>
            <a:ext cx="1828801" cy="365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2" name="Shape 6"/>
          <p:cNvSpPr/>
          <p:nvPr/>
        </p:nvSpPr>
        <p:spPr>
          <a:xfrm>
            <a:off x="380731" y="1820619"/>
            <a:ext cx="8046720" cy="65836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3" name="Shape 7"/>
          <p:cNvSpPr/>
          <p:nvPr/>
        </p:nvSpPr>
        <p:spPr>
          <a:xfrm>
            <a:off x="380731" y="1820619"/>
            <a:ext cx="54865" cy="65836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4" name="Text 8"/>
          <p:cNvSpPr txBox="1"/>
          <p:nvPr/>
        </p:nvSpPr>
        <p:spPr>
          <a:xfrm>
            <a:off x="581899" y="2066397"/>
            <a:ext cx="219456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Active Listening</a:t>
            </a:r>
          </a:p>
        </p:txBody>
      </p:sp>
      <p:sp>
        <p:nvSpPr>
          <p:cNvPr id="245" name="Shape 9"/>
          <p:cNvSpPr/>
          <p:nvPr/>
        </p:nvSpPr>
        <p:spPr>
          <a:xfrm>
            <a:off x="2849611" y="1930347"/>
            <a:ext cx="27433" cy="457201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6" name="Text 10"/>
          <p:cNvSpPr txBox="1"/>
          <p:nvPr/>
        </p:nvSpPr>
        <p:spPr>
          <a:xfrm>
            <a:off x="2986771" y="2063395"/>
            <a:ext cx="530352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Really hearing what someone is saying not just waiting for your turn to speak. </a:t>
            </a:r>
          </a:p>
        </p:txBody>
      </p:sp>
      <p:sp>
        <p:nvSpPr>
          <p:cNvPr id="247" name="Shape 11"/>
          <p:cNvSpPr/>
          <p:nvPr/>
        </p:nvSpPr>
        <p:spPr>
          <a:xfrm>
            <a:off x="380731" y="2597859"/>
            <a:ext cx="8046720" cy="65836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8" name="Shape 12"/>
          <p:cNvSpPr/>
          <p:nvPr/>
        </p:nvSpPr>
        <p:spPr>
          <a:xfrm>
            <a:off x="380731" y="2597859"/>
            <a:ext cx="54865" cy="65836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49" name="Text 13"/>
          <p:cNvSpPr txBox="1"/>
          <p:nvPr/>
        </p:nvSpPr>
        <p:spPr>
          <a:xfrm>
            <a:off x="545324" y="2834493"/>
            <a:ext cx="219456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Empathy</a:t>
            </a:r>
          </a:p>
        </p:txBody>
      </p:sp>
      <p:sp>
        <p:nvSpPr>
          <p:cNvPr id="250" name="Shape 14"/>
          <p:cNvSpPr/>
          <p:nvPr/>
        </p:nvSpPr>
        <p:spPr>
          <a:xfrm>
            <a:off x="2849611" y="2707587"/>
            <a:ext cx="27433" cy="457201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1" name="Text 15"/>
          <p:cNvSpPr txBox="1"/>
          <p:nvPr/>
        </p:nvSpPr>
        <p:spPr>
          <a:xfrm>
            <a:off x="2986771" y="2751735"/>
            <a:ext cx="530352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Putting yourself in someone else’s shoes and understanding where they’re coming from.</a:t>
            </a:r>
          </a:p>
        </p:txBody>
      </p:sp>
      <p:sp>
        <p:nvSpPr>
          <p:cNvPr id="252" name="Shape 16"/>
          <p:cNvSpPr/>
          <p:nvPr/>
        </p:nvSpPr>
        <p:spPr>
          <a:xfrm>
            <a:off x="380731" y="3375099"/>
            <a:ext cx="8046720" cy="65836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3" name="Shape 17"/>
          <p:cNvSpPr/>
          <p:nvPr/>
        </p:nvSpPr>
        <p:spPr>
          <a:xfrm>
            <a:off x="380731" y="3375099"/>
            <a:ext cx="54865" cy="65836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4" name="Text 18"/>
          <p:cNvSpPr txBox="1"/>
          <p:nvPr/>
        </p:nvSpPr>
        <p:spPr>
          <a:xfrm>
            <a:off x="581899" y="3611733"/>
            <a:ext cx="219456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Critical Thinking</a:t>
            </a:r>
          </a:p>
        </p:txBody>
      </p:sp>
      <p:sp>
        <p:nvSpPr>
          <p:cNvPr id="255" name="Shape 19"/>
          <p:cNvSpPr/>
          <p:nvPr/>
        </p:nvSpPr>
        <p:spPr>
          <a:xfrm>
            <a:off x="2849611" y="3484827"/>
            <a:ext cx="27433" cy="457201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6" name="Text 20"/>
          <p:cNvSpPr txBox="1"/>
          <p:nvPr/>
        </p:nvSpPr>
        <p:spPr>
          <a:xfrm>
            <a:off x="2986771" y="3528975"/>
            <a:ext cx="530352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 just accepting what you are told. Asking why. Working out what is actually going on.</a:t>
            </a:r>
          </a:p>
        </p:txBody>
      </p:sp>
      <p:sp>
        <p:nvSpPr>
          <p:cNvPr id="257" name="Shape 21"/>
          <p:cNvSpPr/>
          <p:nvPr/>
        </p:nvSpPr>
        <p:spPr>
          <a:xfrm>
            <a:off x="380731" y="4152339"/>
            <a:ext cx="8046720" cy="65836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8" name="Shape 22"/>
          <p:cNvSpPr/>
          <p:nvPr/>
        </p:nvSpPr>
        <p:spPr>
          <a:xfrm>
            <a:off x="380731" y="4152339"/>
            <a:ext cx="54865" cy="65836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59" name="Text 23"/>
          <p:cNvSpPr txBox="1"/>
          <p:nvPr/>
        </p:nvSpPr>
        <p:spPr>
          <a:xfrm>
            <a:off x="545324" y="4388973"/>
            <a:ext cx="219456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Organisation</a:t>
            </a:r>
          </a:p>
        </p:txBody>
      </p:sp>
      <p:sp>
        <p:nvSpPr>
          <p:cNvPr id="260" name="Shape 24"/>
          <p:cNvSpPr/>
          <p:nvPr/>
        </p:nvSpPr>
        <p:spPr>
          <a:xfrm>
            <a:off x="2849611" y="4262067"/>
            <a:ext cx="27433" cy="457201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1" name="Text 25"/>
          <p:cNvSpPr txBox="1"/>
          <p:nvPr/>
        </p:nvSpPr>
        <p:spPr>
          <a:xfrm>
            <a:off x="2986771" y="4306215"/>
            <a:ext cx="530352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Knowing what you need to do, keeping track of it, and actually doing it. Sounds simple. It is rarer than you think.</a:t>
            </a:r>
          </a:p>
        </p:txBody>
      </p:sp>
      <p:sp>
        <p:nvSpPr>
          <p:cNvPr id="262" name="Shape 1"/>
          <p:cNvSpPr/>
          <p:nvPr/>
        </p:nvSpPr>
        <p:spPr>
          <a:xfrm>
            <a:off x="394226" y="388095"/>
            <a:ext cx="2103121" cy="292609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3" name="Text 2"/>
          <p:cNvSpPr txBox="1"/>
          <p:nvPr/>
        </p:nvSpPr>
        <p:spPr>
          <a:xfrm>
            <a:off x="394226" y="470899"/>
            <a:ext cx="21031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UNDERRATED SKILLS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 0"/>
          <p:cNvSpPr txBox="1"/>
          <p:nvPr/>
        </p:nvSpPr>
        <p:spPr>
          <a:xfrm>
            <a:off x="548640" y="1465806"/>
            <a:ext cx="8046719" cy="2189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5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SOFT SKILLS ARE RECOGNISED BEFORE AN INTERVIEW</a:t>
            </a:r>
          </a:p>
        </p:txBody>
      </p:sp>
      <p:sp>
        <p:nvSpPr>
          <p:cNvPr id="268" name="Shape 0"/>
          <p:cNvSpPr/>
          <p:nvPr/>
        </p:nvSpPr>
        <p:spPr>
          <a:xfrm>
            <a:off x="653" y="0"/>
            <a:ext cx="82297" cy="51435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1"/>
          <p:cNvSpPr/>
          <p:nvPr/>
        </p:nvSpPr>
        <p:spPr>
          <a:xfrm>
            <a:off x="394226" y="388095"/>
            <a:ext cx="2103121" cy="292609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3" name="Text 2"/>
          <p:cNvSpPr txBox="1"/>
          <p:nvPr/>
        </p:nvSpPr>
        <p:spPr>
          <a:xfrm>
            <a:off x="394226" y="470899"/>
            <a:ext cx="21031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PERSONAL INSIGHT</a:t>
            </a:r>
          </a:p>
        </p:txBody>
      </p:sp>
      <p:sp>
        <p:nvSpPr>
          <p:cNvPr id="274" name="Text 3"/>
          <p:cNvSpPr txBox="1"/>
          <p:nvPr/>
        </p:nvSpPr>
        <p:spPr>
          <a:xfrm>
            <a:off x="387876" y="1067518"/>
            <a:ext cx="8563447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SUPPORT ROLE → CONSULTANCY INTERNSHIP</a:t>
            </a:r>
          </a:p>
        </p:txBody>
      </p:sp>
      <p:sp>
        <p:nvSpPr>
          <p:cNvPr id="275" name="Shape 4"/>
          <p:cNvSpPr/>
          <p:nvPr/>
        </p:nvSpPr>
        <p:spPr>
          <a:xfrm>
            <a:off x="404804" y="1545320"/>
            <a:ext cx="1828801" cy="365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6" name="Shape 6"/>
          <p:cNvSpPr/>
          <p:nvPr/>
        </p:nvSpPr>
        <p:spPr>
          <a:xfrm>
            <a:off x="344487" y="178484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7" name="Shape 7"/>
          <p:cNvSpPr/>
          <p:nvPr/>
        </p:nvSpPr>
        <p:spPr>
          <a:xfrm>
            <a:off x="344487" y="178484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78" name="Text 10"/>
          <p:cNvSpPr txBox="1"/>
          <p:nvPr/>
        </p:nvSpPr>
        <p:spPr>
          <a:xfrm>
            <a:off x="509079" y="190295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Problem Diagnosis</a:t>
            </a:r>
          </a:p>
        </p:txBody>
      </p:sp>
      <p:sp>
        <p:nvSpPr>
          <p:cNvPr id="279" name="Text 11"/>
          <p:cNvSpPr txBox="1"/>
          <p:nvPr/>
        </p:nvSpPr>
        <p:spPr>
          <a:xfrm>
            <a:off x="509079" y="215110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Finding the real issue — not just the one described</a:t>
            </a:r>
          </a:p>
        </p:txBody>
      </p:sp>
      <p:sp>
        <p:nvSpPr>
          <p:cNvPr id="280" name="Shape 12"/>
          <p:cNvSpPr/>
          <p:nvPr/>
        </p:nvSpPr>
        <p:spPr>
          <a:xfrm>
            <a:off x="344487" y="242492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1" name="Shape 13"/>
          <p:cNvSpPr/>
          <p:nvPr/>
        </p:nvSpPr>
        <p:spPr>
          <a:xfrm>
            <a:off x="344487" y="242492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2" name="Text 16"/>
          <p:cNvSpPr txBox="1"/>
          <p:nvPr/>
        </p:nvSpPr>
        <p:spPr>
          <a:xfrm>
            <a:off x="509079" y="254303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Client Communication</a:t>
            </a:r>
          </a:p>
        </p:txBody>
      </p:sp>
      <p:sp>
        <p:nvSpPr>
          <p:cNvPr id="283" name="Text 17"/>
          <p:cNvSpPr txBox="1"/>
          <p:nvPr/>
        </p:nvSpPr>
        <p:spPr>
          <a:xfrm>
            <a:off x="509079" y="279118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Explaining technical fixes in plain language</a:t>
            </a:r>
          </a:p>
        </p:txBody>
      </p:sp>
      <p:sp>
        <p:nvSpPr>
          <p:cNvPr id="284" name="Shape 18"/>
          <p:cNvSpPr/>
          <p:nvPr/>
        </p:nvSpPr>
        <p:spPr>
          <a:xfrm>
            <a:off x="344487" y="306500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5" name="Shape 19"/>
          <p:cNvSpPr/>
          <p:nvPr/>
        </p:nvSpPr>
        <p:spPr>
          <a:xfrm>
            <a:off x="344487" y="306500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6" name="Text 22"/>
          <p:cNvSpPr txBox="1"/>
          <p:nvPr/>
        </p:nvSpPr>
        <p:spPr>
          <a:xfrm>
            <a:off x="509079" y="318311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Staying Calm Under Pressure</a:t>
            </a:r>
          </a:p>
        </p:txBody>
      </p:sp>
      <p:sp>
        <p:nvSpPr>
          <p:cNvPr id="287" name="Text 23"/>
          <p:cNvSpPr txBox="1"/>
          <p:nvPr/>
        </p:nvSpPr>
        <p:spPr>
          <a:xfrm>
            <a:off x="509079" y="343126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High-volume, high-stakes environment every day</a:t>
            </a:r>
          </a:p>
        </p:txBody>
      </p:sp>
      <p:sp>
        <p:nvSpPr>
          <p:cNvPr id="288" name="Shape 24"/>
          <p:cNvSpPr/>
          <p:nvPr/>
        </p:nvSpPr>
        <p:spPr>
          <a:xfrm>
            <a:off x="344487" y="370508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89" name="Shape 25"/>
          <p:cNvSpPr/>
          <p:nvPr/>
        </p:nvSpPr>
        <p:spPr>
          <a:xfrm>
            <a:off x="344487" y="370508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0" name="Text 28"/>
          <p:cNvSpPr txBox="1"/>
          <p:nvPr/>
        </p:nvSpPr>
        <p:spPr>
          <a:xfrm>
            <a:off x="509079" y="382319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Documentation &amp; Process</a:t>
            </a:r>
          </a:p>
        </p:txBody>
      </p:sp>
      <p:sp>
        <p:nvSpPr>
          <p:cNvPr id="291" name="Text 29"/>
          <p:cNvSpPr txBox="1"/>
          <p:nvPr/>
        </p:nvSpPr>
        <p:spPr>
          <a:xfrm>
            <a:off x="509079" y="407134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Writing up what was done and why, for the next person</a:t>
            </a:r>
          </a:p>
        </p:txBody>
      </p:sp>
      <p:sp>
        <p:nvSpPr>
          <p:cNvPr id="292" name="Shape 30"/>
          <p:cNvSpPr/>
          <p:nvPr/>
        </p:nvSpPr>
        <p:spPr>
          <a:xfrm>
            <a:off x="344487" y="434516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3" name="Shape 31"/>
          <p:cNvSpPr/>
          <p:nvPr/>
        </p:nvSpPr>
        <p:spPr>
          <a:xfrm>
            <a:off x="344487" y="434516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4" name="Text 34"/>
          <p:cNvSpPr txBox="1"/>
          <p:nvPr/>
        </p:nvSpPr>
        <p:spPr>
          <a:xfrm>
            <a:off x="509079" y="4463269"/>
            <a:ext cx="29260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Reading the Room</a:t>
            </a:r>
          </a:p>
        </p:txBody>
      </p:sp>
      <p:sp>
        <p:nvSpPr>
          <p:cNvPr id="295" name="Text 35"/>
          <p:cNvSpPr txBox="1"/>
          <p:nvPr/>
        </p:nvSpPr>
        <p:spPr>
          <a:xfrm>
            <a:off x="509079" y="471142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Who is frustrated, who is lost, who just needs reassurance</a:t>
            </a:r>
          </a:p>
        </p:txBody>
      </p:sp>
      <p:sp>
        <p:nvSpPr>
          <p:cNvPr id="296" name="Shape 36"/>
          <p:cNvSpPr/>
          <p:nvPr/>
        </p:nvSpPr>
        <p:spPr>
          <a:xfrm>
            <a:off x="4642167" y="178484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7" name="Shape 37"/>
          <p:cNvSpPr/>
          <p:nvPr/>
        </p:nvSpPr>
        <p:spPr>
          <a:xfrm>
            <a:off x="4642167" y="178484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8" name="Text 40"/>
          <p:cNvSpPr txBox="1"/>
          <p:nvPr/>
        </p:nvSpPr>
        <p:spPr>
          <a:xfrm>
            <a:off x="4806759" y="190295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Cross-team Communication</a:t>
            </a:r>
          </a:p>
        </p:txBody>
      </p:sp>
      <p:sp>
        <p:nvSpPr>
          <p:cNvPr id="299" name="Text 41"/>
          <p:cNvSpPr txBox="1"/>
          <p:nvPr/>
        </p:nvSpPr>
        <p:spPr>
          <a:xfrm>
            <a:off x="4806759" y="215110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Bridging technical and non-technical people constantly</a:t>
            </a:r>
          </a:p>
        </p:txBody>
      </p:sp>
      <p:sp>
        <p:nvSpPr>
          <p:cNvPr id="300" name="Shape 42"/>
          <p:cNvSpPr/>
          <p:nvPr/>
        </p:nvSpPr>
        <p:spPr>
          <a:xfrm>
            <a:off x="4642167" y="242492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1" name="Shape 43"/>
          <p:cNvSpPr/>
          <p:nvPr/>
        </p:nvSpPr>
        <p:spPr>
          <a:xfrm>
            <a:off x="4642167" y="242492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2" name="Text 46"/>
          <p:cNvSpPr txBox="1"/>
          <p:nvPr/>
        </p:nvSpPr>
        <p:spPr>
          <a:xfrm>
            <a:off x="4806759" y="254303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Ownership &amp; Accountability</a:t>
            </a:r>
          </a:p>
        </p:txBody>
      </p:sp>
      <p:sp>
        <p:nvSpPr>
          <p:cNvPr id="303" name="Text 47"/>
          <p:cNvSpPr txBox="1"/>
          <p:nvPr/>
        </p:nvSpPr>
        <p:spPr>
          <a:xfrm>
            <a:off x="4806759" y="279118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ticket raised is a ticket owned until resolved</a:t>
            </a:r>
          </a:p>
        </p:txBody>
      </p:sp>
      <p:sp>
        <p:nvSpPr>
          <p:cNvPr id="304" name="Shape 48"/>
          <p:cNvSpPr/>
          <p:nvPr/>
        </p:nvSpPr>
        <p:spPr>
          <a:xfrm>
            <a:off x="4642167" y="306500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5" name="Shape 49"/>
          <p:cNvSpPr/>
          <p:nvPr/>
        </p:nvSpPr>
        <p:spPr>
          <a:xfrm>
            <a:off x="4642167" y="306500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6" name="Text 52"/>
          <p:cNvSpPr txBox="1"/>
          <p:nvPr/>
        </p:nvSpPr>
        <p:spPr>
          <a:xfrm>
            <a:off x="4806759" y="318311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Curiosity &amp; Self-learning</a:t>
            </a:r>
          </a:p>
        </p:txBody>
      </p:sp>
      <p:sp>
        <p:nvSpPr>
          <p:cNvPr id="307" name="Text 53"/>
          <p:cNvSpPr txBox="1"/>
          <p:nvPr/>
        </p:nvSpPr>
        <p:spPr>
          <a:xfrm>
            <a:off x="4806759" y="343126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Figuring out systems without a guide</a:t>
            </a:r>
          </a:p>
        </p:txBody>
      </p:sp>
      <p:sp>
        <p:nvSpPr>
          <p:cNvPr id="308" name="Shape 54"/>
          <p:cNvSpPr/>
          <p:nvPr/>
        </p:nvSpPr>
        <p:spPr>
          <a:xfrm>
            <a:off x="4642167" y="370508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09" name="Shape 55"/>
          <p:cNvSpPr/>
          <p:nvPr/>
        </p:nvSpPr>
        <p:spPr>
          <a:xfrm>
            <a:off x="4642167" y="370508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0" name="Text 58"/>
          <p:cNvSpPr txBox="1"/>
          <p:nvPr/>
        </p:nvSpPr>
        <p:spPr>
          <a:xfrm>
            <a:off x="4806759" y="3823190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Prioritisation</a:t>
            </a:r>
          </a:p>
        </p:txBody>
      </p:sp>
      <p:sp>
        <p:nvSpPr>
          <p:cNvPr id="311" name="Text 59"/>
          <p:cNvSpPr txBox="1"/>
          <p:nvPr/>
        </p:nvSpPr>
        <p:spPr>
          <a:xfrm>
            <a:off x="4806759" y="407134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Multiple open issues, one person, limited time</a:t>
            </a:r>
          </a:p>
        </p:txBody>
      </p:sp>
      <p:sp>
        <p:nvSpPr>
          <p:cNvPr id="312" name="Shape 60"/>
          <p:cNvSpPr/>
          <p:nvPr/>
        </p:nvSpPr>
        <p:spPr>
          <a:xfrm>
            <a:off x="4642167" y="4345161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3" name="Shape 61"/>
          <p:cNvSpPr/>
          <p:nvPr/>
        </p:nvSpPr>
        <p:spPr>
          <a:xfrm>
            <a:off x="4642167" y="4345161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14" name="Text 64"/>
          <p:cNvSpPr txBox="1"/>
          <p:nvPr/>
        </p:nvSpPr>
        <p:spPr>
          <a:xfrm>
            <a:off x="4806759" y="4463269"/>
            <a:ext cx="29260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Consultancy Mindset</a:t>
            </a:r>
          </a:p>
        </p:txBody>
      </p:sp>
      <p:sp>
        <p:nvSpPr>
          <p:cNvPr id="315" name="Text 65"/>
          <p:cNvSpPr txBox="1"/>
          <p:nvPr/>
        </p:nvSpPr>
        <p:spPr>
          <a:xfrm>
            <a:off x="4806759" y="4711429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Understanding what the client needs, not just what they asked for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4"/>
          <p:cNvSpPr/>
          <p:nvPr/>
        </p:nvSpPr>
        <p:spPr>
          <a:xfrm>
            <a:off x="435927" y="1576202"/>
            <a:ext cx="1828801" cy="365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0" name="Shape 6"/>
          <p:cNvSpPr/>
          <p:nvPr/>
        </p:nvSpPr>
        <p:spPr>
          <a:xfrm>
            <a:off x="344487" y="187198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1" name="Shape 7"/>
          <p:cNvSpPr/>
          <p:nvPr/>
        </p:nvSpPr>
        <p:spPr>
          <a:xfrm>
            <a:off x="344487" y="187198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2" name="Text 10"/>
          <p:cNvSpPr txBox="1"/>
          <p:nvPr/>
        </p:nvSpPr>
        <p:spPr>
          <a:xfrm>
            <a:off x="509079" y="199009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Storytelling &amp; Communication</a:t>
            </a:r>
          </a:p>
        </p:txBody>
      </p:sp>
      <p:sp>
        <p:nvSpPr>
          <p:cNvPr id="323" name="Text 11"/>
          <p:cNvSpPr txBox="1"/>
          <p:nvPr/>
        </p:nvSpPr>
        <p:spPr>
          <a:xfrm>
            <a:off x="509079" y="223825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Explaining complex solutions to different audiences</a:t>
            </a:r>
          </a:p>
        </p:txBody>
      </p:sp>
      <p:sp>
        <p:nvSpPr>
          <p:cNvPr id="324" name="Shape 12"/>
          <p:cNvSpPr/>
          <p:nvPr/>
        </p:nvSpPr>
        <p:spPr>
          <a:xfrm>
            <a:off x="344487" y="251206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5" name="Shape 13"/>
          <p:cNvSpPr/>
          <p:nvPr/>
        </p:nvSpPr>
        <p:spPr>
          <a:xfrm>
            <a:off x="344487" y="251206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6" name="Text 16"/>
          <p:cNvSpPr txBox="1"/>
          <p:nvPr/>
        </p:nvSpPr>
        <p:spPr>
          <a:xfrm>
            <a:off x="509079" y="263017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Running Demos &amp; Presentations</a:t>
            </a:r>
          </a:p>
        </p:txBody>
      </p:sp>
      <p:sp>
        <p:nvSpPr>
          <p:cNvPr id="327" name="Text 17"/>
          <p:cNvSpPr txBox="1"/>
          <p:nvPr/>
        </p:nvSpPr>
        <p:spPr>
          <a:xfrm>
            <a:off x="509079" y="287833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Live demos became structured training sessions</a:t>
            </a:r>
          </a:p>
        </p:txBody>
      </p:sp>
      <p:sp>
        <p:nvSpPr>
          <p:cNvPr id="328" name="Shape 18"/>
          <p:cNvSpPr/>
          <p:nvPr/>
        </p:nvSpPr>
        <p:spPr>
          <a:xfrm>
            <a:off x="344487" y="315214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9" name="Shape 19"/>
          <p:cNvSpPr/>
          <p:nvPr/>
        </p:nvSpPr>
        <p:spPr>
          <a:xfrm>
            <a:off x="344487" y="315214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0" name="Text 22"/>
          <p:cNvSpPr txBox="1"/>
          <p:nvPr/>
        </p:nvSpPr>
        <p:spPr>
          <a:xfrm>
            <a:off x="509079" y="327025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Simplifying Complexity</a:t>
            </a:r>
          </a:p>
        </p:txBody>
      </p:sp>
      <p:sp>
        <p:nvSpPr>
          <p:cNvPr id="331" name="Text 23"/>
          <p:cNvSpPr txBox="1"/>
          <p:nvPr/>
        </p:nvSpPr>
        <p:spPr>
          <a:xfrm>
            <a:off x="509079" y="351841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Technical features turned into clear, usable workflows</a:t>
            </a:r>
          </a:p>
        </p:txBody>
      </p:sp>
      <p:sp>
        <p:nvSpPr>
          <p:cNvPr id="332" name="Shape 24"/>
          <p:cNvSpPr/>
          <p:nvPr/>
        </p:nvSpPr>
        <p:spPr>
          <a:xfrm>
            <a:off x="344487" y="379222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3" name="Shape 25"/>
          <p:cNvSpPr/>
          <p:nvPr/>
        </p:nvSpPr>
        <p:spPr>
          <a:xfrm>
            <a:off x="344487" y="379222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4" name="Text 28"/>
          <p:cNvSpPr txBox="1"/>
          <p:nvPr/>
        </p:nvSpPr>
        <p:spPr>
          <a:xfrm>
            <a:off x="509079" y="391033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Reading the Room</a:t>
            </a:r>
          </a:p>
        </p:txBody>
      </p:sp>
      <p:sp>
        <p:nvSpPr>
          <p:cNvPr id="335" name="Text 29"/>
          <p:cNvSpPr txBox="1"/>
          <p:nvPr/>
        </p:nvSpPr>
        <p:spPr>
          <a:xfrm>
            <a:off x="509079" y="415849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Different personas, knowledge levels, emotional states</a:t>
            </a:r>
          </a:p>
        </p:txBody>
      </p:sp>
      <p:sp>
        <p:nvSpPr>
          <p:cNvPr id="336" name="Shape 30"/>
          <p:cNvSpPr/>
          <p:nvPr/>
        </p:nvSpPr>
        <p:spPr>
          <a:xfrm>
            <a:off x="344487" y="443230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7" name="Shape 31"/>
          <p:cNvSpPr/>
          <p:nvPr/>
        </p:nvSpPr>
        <p:spPr>
          <a:xfrm>
            <a:off x="344487" y="443230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38" name="Text 34"/>
          <p:cNvSpPr txBox="1"/>
          <p:nvPr/>
        </p:nvSpPr>
        <p:spPr>
          <a:xfrm>
            <a:off x="509079" y="4550414"/>
            <a:ext cx="29260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Solution Mapping</a:t>
            </a:r>
          </a:p>
        </p:txBody>
      </p:sp>
      <p:sp>
        <p:nvSpPr>
          <p:cNvPr id="339" name="Text 35"/>
          <p:cNvSpPr txBox="1"/>
          <p:nvPr/>
        </p:nvSpPr>
        <p:spPr>
          <a:xfrm>
            <a:off x="509079" y="479857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Presales: problems → solutions. Training: gaps → outcomes</a:t>
            </a:r>
          </a:p>
        </p:txBody>
      </p:sp>
      <p:sp>
        <p:nvSpPr>
          <p:cNvPr id="340" name="Shape 36"/>
          <p:cNvSpPr/>
          <p:nvPr/>
        </p:nvSpPr>
        <p:spPr>
          <a:xfrm>
            <a:off x="4642167" y="187198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1" name="Shape 37"/>
          <p:cNvSpPr/>
          <p:nvPr/>
        </p:nvSpPr>
        <p:spPr>
          <a:xfrm>
            <a:off x="4642167" y="187198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2" name="Text 40"/>
          <p:cNvSpPr txBox="1"/>
          <p:nvPr/>
        </p:nvSpPr>
        <p:spPr>
          <a:xfrm>
            <a:off x="4806759" y="199009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Objection → Confusion Handling</a:t>
            </a:r>
          </a:p>
        </p:txBody>
      </p:sp>
      <p:sp>
        <p:nvSpPr>
          <p:cNvPr id="343" name="Text 41"/>
          <p:cNvSpPr txBox="1"/>
          <p:nvPr/>
        </p:nvSpPr>
        <p:spPr>
          <a:xfrm>
            <a:off x="4806759" y="223825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Pushback in demos became questions in training sessions</a:t>
            </a:r>
          </a:p>
        </p:txBody>
      </p:sp>
      <p:sp>
        <p:nvSpPr>
          <p:cNvPr id="344" name="Shape 42"/>
          <p:cNvSpPr/>
          <p:nvPr/>
        </p:nvSpPr>
        <p:spPr>
          <a:xfrm>
            <a:off x="4642167" y="251206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5" name="Shape 43"/>
          <p:cNvSpPr/>
          <p:nvPr/>
        </p:nvSpPr>
        <p:spPr>
          <a:xfrm>
            <a:off x="4642167" y="251206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6" name="Text 46"/>
          <p:cNvSpPr txBox="1"/>
          <p:nvPr/>
        </p:nvSpPr>
        <p:spPr>
          <a:xfrm>
            <a:off x="4806759" y="263017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Product Depth</a:t>
            </a:r>
          </a:p>
        </p:txBody>
      </p:sp>
      <p:sp>
        <p:nvSpPr>
          <p:cNvPr id="347" name="Text 47"/>
          <p:cNvSpPr txBox="1"/>
          <p:nvPr/>
        </p:nvSpPr>
        <p:spPr>
          <a:xfrm>
            <a:off x="4806759" y="287833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Already understood the system — now teaching others to use it</a:t>
            </a:r>
          </a:p>
        </p:txBody>
      </p:sp>
      <p:sp>
        <p:nvSpPr>
          <p:cNvPr id="348" name="Shape 48"/>
          <p:cNvSpPr/>
          <p:nvPr/>
        </p:nvSpPr>
        <p:spPr>
          <a:xfrm>
            <a:off x="4642167" y="315214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49" name="Shape 49"/>
          <p:cNvSpPr/>
          <p:nvPr/>
        </p:nvSpPr>
        <p:spPr>
          <a:xfrm>
            <a:off x="4642167" y="315214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0" name="Text 52"/>
          <p:cNvSpPr txBox="1"/>
          <p:nvPr/>
        </p:nvSpPr>
        <p:spPr>
          <a:xfrm>
            <a:off x="4806759" y="327025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Structuring Information</a:t>
            </a:r>
          </a:p>
        </p:txBody>
      </p:sp>
      <p:sp>
        <p:nvSpPr>
          <p:cNvPr id="351" name="Text 53"/>
          <p:cNvSpPr txBox="1"/>
          <p:nvPr/>
        </p:nvSpPr>
        <p:spPr>
          <a:xfrm>
            <a:off x="4806759" y="351841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Demo flow → learning journey. Same discipline.</a:t>
            </a:r>
          </a:p>
        </p:txBody>
      </p:sp>
      <p:sp>
        <p:nvSpPr>
          <p:cNvPr id="352" name="Shape 54"/>
          <p:cNvSpPr/>
          <p:nvPr/>
        </p:nvSpPr>
        <p:spPr>
          <a:xfrm>
            <a:off x="4642167" y="379222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3" name="Shape 55"/>
          <p:cNvSpPr/>
          <p:nvPr/>
        </p:nvSpPr>
        <p:spPr>
          <a:xfrm>
            <a:off x="4642167" y="379222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4" name="Text 58"/>
          <p:cNvSpPr txBox="1"/>
          <p:nvPr/>
        </p:nvSpPr>
        <p:spPr>
          <a:xfrm>
            <a:off x="4806759" y="3910335"/>
            <a:ext cx="292608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Confidence &amp; Presence</a:t>
            </a:r>
          </a:p>
        </p:txBody>
      </p:sp>
      <p:sp>
        <p:nvSpPr>
          <p:cNvPr id="355" name="Text 59"/>
          <p:cNvSpPr txBox="1"/>
          <p:nvPr/>
        </p:nvSpPr>
        <p:spPr>
          <a:xfrm>
            <a:off x="4806759" y="415849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Leading sessions, owning the room, holding attention</a:t>
            </a:r>
          </a:p>
        </p:txBody>
      </p:sp>
      <p:sp>
        <p:nvSpPr>
          <p:cNvPr id="356" name="Shape 60"/>
          <p:cNvSpPr/>
          <p:nvPr/>
        </p:nvSpPr>
        <p:spPr>
          <a:xfrm>
            <a:off x="4642167" y="4432306"/>
            <a:ext cx="4160521" cy="54864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7" name="Shape 61"/>
          <p:cNvSpPr/>
          <p:nvPr/>
        </p:nvSpPr>
        <p:spPr>
          <a:xfrm>
            <a:off x="4642167" y="4432306"/>
            <a:ext cx="54865" cy="54864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8" name="Text 64"/>
          <p:cNvSpPr txBox="1"/>
          <p:nvPr/>
        </p:nvSpPr>
        <p:spPr>
          <a:xfrm>
            <a:off x="4806759" y="4550414"/>
            <a:ext cx="29260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Relationship Building</a:t>
            </a:r>
          </a:p>
        </p:txBody>
      </p:sp>
      <p:sp>
        <p:nvSpPr>
          <p:cNvPr id="359" name="Text 65"/>
          <p:cNvSpPr txBox="1"/>
          <p:nvPr/>
        </p:nvSpPr>
        <p:spPr>
          <a:xfrm>
            <a:off x="4806759" y="4798574"/>
            <a:ext cx="3904489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9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Trust with prospects became trust with learners and clients</a:t>
            </a:r>
          </a:p>
        </p:txBody>
      </p:sp>
      <p:sp>
        <p:nvSpPr>
          <p:cNvPr id="360" name="Shape 1"/>
          <p:cNvSpPr/>
          <p:nvPr/>
        </p:nvSpPr>
        <p:spPr>
          <a:xfrm>
            <a:off x="394226" y="388095"/>
            <a:ext cx="2103121" cy="292609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61" name="Text 2"/>
          <p:cNvSpPr txBox="1"/>
          <p:nvPr/>
        </p:nvSpPr>
        <p:spPr>
          <a:xfrm>
            <a:off x="394226" y="470899"/>
            <a:ext cx="21031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PERSONAL INSIGHT</a:t>
            </a:r>
          </a:p>
        </p:txBody>
      </p:sp>
      <p:sp>
        <p:nvSpPr>
          <p:cNvPr id="362" name="Text 3"/>
          <p:cNvSpPr txBox="1"/>
          <p:nvPr/>
        </p:nvSpPr>
        <p:spPr>
          <a:xfrm>
            <a:off x="387876" y="1067518"/>
            <a:ext cx="8046720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PRESALES  → TRAINING ENABLEMENT LEAD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 0"/>
          <p:cNvSpPr txBox="1"/>
          <p:nvPr/>
        </p:nvSpPr>
        <p:spPr>
          <a:xfrm>
            <a:off x="548640" y="1834106"/>
            <a:ext cx="8046719" cy="1452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5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WHERE DO YOU WANT TO GO AND WHY?</a:t>
            </a:r>
          </a:p>
        </p:txBody>
      </p:sp>
      <p:sp>
        <p:nvSpPr>
          <p:cNvPr id="367" name="Shape 0"/>
          <p:cNvSpPr/>
          <p:nvPr/>
        </p:nvSpPr>
        <p:spPr>
          <a:xfrm>
            <a:off x="653" y="0"/>
            <a:ext cx="82297" cy="51435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1"/>
          <p:cNvSpPr/>
          <p:nvPr/>
        </p:nvSpPr>
        <p:spPr>
          <a:xfrm>
            <a:off x="381221" y="306780"/>
            <a:ext cx="1281033" cy="292609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2" name="Text 2"/>
          <p:cNvSpPr txBox="1"/>
          <p:nvPr/>
        </p:nvSpPr>
        <p:spPr>
          <a:xfrm>
            <a:off x="381221" y="389584"/>
            <a:ext cx="128103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TECH ROLES</a:t>
            </a:r>
          </a:p>
        </p:txBody>
      </p:sp>
      <p:sp>
        <p:nvSpPr>
          <p:cNvPr id="373" name="Text 3"/>
          <p:cNvSpPr txBox="1"/>
          <p:nvPr/>
        </p:nvSpPr>
        <p:spPr>
          <a:xfrm>
            <a:off x="366195" y="864666"/>
            <a:ext cx="8411610" cy="394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28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TRANSFERABLE SKILLS FOR TOP TECH ROLES </a:t>
            </a:r>
          </a:p>
        </p:txBody>
      </p:sp>
      <p:sp>
        <p:nvSpPr>
          <p:cNvPr id="374" name="Shape 4"/>
          <p:cNvSpPr/>
          <p:nvPr/>
        </p:nvSpPr>
        <p:spPr>
          <a:xfrm>
            <a:off x="366195" y="1391234"/>
            <a:ext cx="1828801" cy="365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5" name="Shape 6"/>
          <p:cNvSpPr/>
          <p:nvPr/>
        </p:nvSpPr>
        <p:spPr>
          <a:xfrm>
            <a:off x="344487" y="1571828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6" name="Shape 7"/>
          <p:cNvSpPr/>
          <p:nvPr/>
        </p:nvSpPr>
        <p:spPr>
          <a:xfrm>
            <a:off x="344487" y="1571828"/>
            <a:ext cx="54865" cy="493777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7" name="Shape 8"/>
          <p:cNvSpPr/>
          <p:nvPr/>
        </p:nvSpPr>
        <p:spPr>
          <a:xfrm>
            <a:off x="3627183" y="1635836"/>
            <a:ext cx="822961" cy="18288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78" name="Text 9"/>
          <p:cNvSpPr txBox="1"/>
          <p:nvPr/>
        </p:nvSpPr>
        <p:spPr>
          <a:xfrm>
            <a:off x="3627183" y="1663776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🔥HIGHEST</a:t>
            </a:r>
          </a:p>
        </p:txBody>
      </p:sp>
      <p:sp>
        <p:nvSpPr>
          <p:cNvPr id="379" name="Text 10"/>
          <p:cNvSpPr txBox="1"/>
          <p:nvPr/>
        </p:nvSpPr>
        <p:spPr>
          <a:xfrm>
            <a:off x="509079" y="1650359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AI / ML Engineer</a:t>
            </a:r>
          </a:p>
        </p:txBody>
      </p:sp>
      <p:sp>
        <p:nvSpPr>
          <p:cNvPr id="380" name="Text 11"/>
          <p:cNvSpPr txBox="1"/>
          <p:nvPr/>
        </p:nvSpPr>
        <p:spPr>
          <a:xfrm>
            <a:off x="509079" y="1874088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Curiosity  •  Self-learning  •  Problem solving  •  Attention to detail</a:t>
            </a:r>
          </a:p>
        </p:txBody>
      </p:sp>
      <p:sp>
        <p:nvSpPr>
          <p:cNvPr id="381" name="Shape 12"/>
          <p:cNvSpPr/>
          <p:nvPr/>
        </p:nvSpPr>
        <p:spPr>
          <a:xfrm>
            <a:off x="344487" y="2138756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2" name="Shape 13"/>
          <p:cNvSpPr/>
          <p:nvPr/>
        </p:nvSpPr>
        <p:spPr>
          <a:xfrm>
            <a:off x="344487" y="2138756"/>
            <a:ext cx="54865" cy="493777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3" name="Shape 14"/>
          <p:cNvSpPr/>
          <p:nvPr/>
        </p:nvSpPr>
        <p:spPr>
          <a:xfrm>
            <a:off x="3627183" y="2202764"/>
            <a:ext cx="822961" cy="18288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4" name="Text 15"/>
          <p:cNvSpPr txBox="1"/>
          <p:nvPr/>
        </p:nvSpPr>
        <p:spPr>
          <a:xfrm>
            <a:off x="3627183" y="2230704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🔥HIGHEST</a:t>
            </a:r>
          </a:p>
        </p:txBody>
      </p:sp>
      <p:sp>
        <p:nvSpPr>
          <p:cNvPr id="385" name="Text 16"/>
          <p:cNvSpPr txBox="1"/>
          <p:nvPr/>
        </p:nvSpPr>
        <p:spPr>
          <a:xfrm>
            <a:off x="509079" y="2217287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Cybersecurity Architect</a:t>
            </a:r>
          </a:p>
        </p:txBody>
      </p:sp>
      <p:sp>
        <p:nvSpPr>
          <p:cNvPr id="386" name="Text 17"/>
          <p:cNvSpPr txBox="1"/>
          <p:nvPr/>
        </p:nvSpPr>
        <p:spPr>
          <a:xfrm>
            <a:off x="509079" y="2441016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Process thinking  •  Spotting gaps  •  Risk awareness  •  Documentation</a:t>
            </a:r>
          </a:p>
        </p:txBody>
      </p:sp>
      <p:sp>
        <p:nvSpPr>
          <p:cNvPr id="387" name="Shape 18"/>
          <p:cNvSpPr/>
          <p:nvPr/>
        </p:nvSpPr>
        <p:spPr>
          <a:xfrm>
            <a:off x="344487" y="2705684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8" name="Shape 19"/>
          <p:cNvSpPr/>
          <p:nvPr/>
        </p:nvSpPr>
        <p:spPr>
          <a:xfrm>
            <a:off x="344487" y="2705684"/>
            <a:ext cx="54865" cy="4937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9" name="Shape 20"/>
          <p:cNvSpPr/>
          <p:nvPr/>
        </p:nvSpPr>
        <p:spPr>
          <a:xfrm>
            <a:off x="3627183" y="2769692"/>
            <a:ext cx="822961" cy="18288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0" name="Text 21"/>
          <p:cNvSpPr txBox="1"/>
          <p:nvPr/>
        </p:nvSpPr>
        <p:spPr>
          <a:xfrm>
            <a:off x="3627183" y="2797632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VERY HIGH</a:t>
            </a:r>
          </a:p>
        </p:txBody>
      </p:sp>
      <p:sp>
        <p:nvSpPr>
          <p:cNvPr id="391" name="Text 22"/>
          <p:cNvSpPr txBox="1"/>
          <p:nvPr/>
        </p:nvSpPr>
        <p:spPr>
          <a:xfrm>
            <a:off x="509079" y="2784215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 Engineer</a:t>
            </a:r>
          </a:p>
        </p:txBody>
      </p:sp>
      <p:sp>
        <p:nvSpPr>
          <p:cNvPr id="392" name="Text 23"/>
          <p:cNvSpPr txBox="1"/>
          <p:nvPr/>
        </p:nvSpPr>
        <p:spPr>
          <a:xfrm>
            <a:off x="509079" y="3007944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Organisation  •  Accuracy  •  Spotting patterns  •  Logical thinking</a:t>
            </a:r>
          </a:p>
        </p:txBody>
      </p:sp>
      <p:sp>
        <p:nvSpPr>
          <p:cNvPr id="393" name="Shape 24"/>
          <p:cNvSpPr/>
          <p:nvPr/>
        </p:nvSpPr>
        <p:spPr>
          <a:xfrm>
            <a:off x="344487" y="3272612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4" name="Shape 25"/>
          <p:cNvSpPr/>
          <p:nvPr/>
        </p:nvSpPr>
        <p:spPr>
          <a:xfrm>
            <a:off x="344487" y="3272612"/>
            <a:ext cx="54865" cy="4937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5" name="Shape 26"/>
          <p:cNvSpPr/>
          <p:nvPr/>
        </p:nvSpPr>
        <p:spPr>
          <a:xfrm>
            <a:off x="3627183" y="3336620"/>
            <a:ext cx="822961" cy="18288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96" name="Text 27"/>
          <p:cNvSpPr txBox="1"/>
          <p:nvPr/>
        </p:nvSpPr>
        <p:spPr>
          <a:xfrm>
            <a:off x="3627183" y="3364560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VERY HIGH</a:t>
            </a:r>
          </a:p>
        </p:txBody>
      </p:sp>
      <p:sp>
        <p:nvSpPr>
          <p:cNvPr id="397" name="Text 28"/>
          <p:cNvSpPr txBox="1"/>
          <p:nvPr/>
        </p:nvSpPr>
        <p:spPr>
          <a:xfrm>
            <a:off x="509079" y="3351143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Cloud Architect</a:t>
            </a:r>
          </a:p>
        </p:txBody>
      </p:sp>
      <p:sp>
        <p:nvSpPr>
          <p:cNvPr id="398" name="Text 29"/>
          <p:cNvSpPr txBox="1"/>
          <p:nvPr/>
        </p:nvSpPr>
        <p:spPr>
          <a:xfrm>
            <a:off x="509079" y="3574872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Planning  •  Coordination  •  Understanding systems  •  Communication</a:t>
            </a:r>
          </a:p>
        </p:txBody>
      </p:sp>
      <p:sp>
        <p:nvSpPr>
          <p:cNvPr id="399" name="Shape 30"/>
          <p:cNvSpPr/>
          <p:nvPr/>
        </p:nvSpPr>
        <p:spPr>
          <a:xfrm>
            <a:off x="344487" y="3839539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0" name="Shape 31"/>
          <p:cNvSpPr/>
          <p:nvPr/>
        </p:nvSpPr>
        <p:spPr>
          <a:xfrm>
            <a:off x="344487" y="3839539"/>
            <a:ext cx="54865" cy="4937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1" name="Shape 32"/>
          <p:cNvSpPr/>
          <p:nvPr/>
        </p:nvSpPr>
        <p:spPr>
          <a:xfrm>
            <a:off x="3627183" y="3903548"/>
            <a:ext cx="822961" cy="18288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2" name="Text 33"/>
          <p:cNvSpPr txBox="1"/>
          <p:nvPr/>
        </p:nvSpPr>
        <p:spPr>
          <a:xfrm>
            <a:off x="3627183" y="3931488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VERY HIGH</a:t>
            </a:r>
          </a:p>
        </p:txBody>
      </p:sp>
      <p:sp>
        <p:nvSpPr>
          <p:cNvPr id="403" name="Text 34"/>
          <p:cNvSpPr txBox="1"/>
          <p:nvPr/>
        </p:nvSpPr>
        <p:spPr>
          <a:xfrm>
            <a:off x="509079" y="3918071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DevOps / Platform Eng.</a:t>
            </a:r>
          </a:p>
        </p:txBody>
      </p:sp>
      <p:sp>
        <p:nvSpPr>
          <p:cNvPr id="404" name="Text 35"/>
          <p:cNvSpPr txBox="1"/>
          <p:nvPr/>
        </p:nvSpPr>
        <p:spPr>
          <a:xfrm>
            <a:off x="509079" y="4141800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Process improvement  •  Problem solving  •  Reliability  •  Team support</a:t>
            </a:r>
          </a:p>
        </p:txBody>
      </p:sp>
      <p:sp>
        <p:nvSpPr>
          <p:cNvPr id="405" name="Shape 36"/>
          <p:cNvSpPr/>
          <p:nvPr/>
        </p:nvSpPr>
        <p:spPr>
          <a:xfrm>
            <a:off x="344487" y="4406468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6" name="Shape 37"/>
          <p:cNvSpPr/>
          <p:nvPr/>
        </p:nvSpPr>
        <p:spPr>
          <a:xfrm>
            <a:off x="344487" y="4406468"/>
            <a:ext cx="54865" cy="493777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7" name="Shape 38"/>
          <p:cNvSpPr/>
          <p:nvPr/>
        </p:nvSpPr>
        <p:spPr>
          <a:xfrm>
            <a:off x="3627183" y="4470476"/>
            <a:ext cx="822961" cy="182881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08" name="Text 39"/>
          <p:cNvSpPr txBox="1"/>
          <p:nvPr/>
        </p:nvSpPr>
        <p:spPr>
          <a:xfrm>
            <a:off x="3627183" y="4498416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</a:t>
            </a:r>
          </a:p>
        </p:txBody>
      </p:sp>
      <p:sp>
        <p:nvSpPr>
          <p:cNvPr id="409" name="Text 40"/>
          <p:cNvSpPr txBox="1"/>
          <p:nvPr/>
        </p:nvSpPr>
        <p:spPr>
          <a:xfrm>
            <a:off x="509079" y="4484999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Full-Stack Engineer</a:t>
            </a:r>
          </a:p>
        </p:txBody>
      </p:sp>
      <p:sp>
        <p:nvSpPr>
          <p:cNvPr id="410" name="Text 41"/>
          <p:cNvSpPr txBox="1"/>
          <p:nvPr/>
        </p:nvSpPr>
        <p:spPr>
          <a:xfrm>
            <a:off x="509079" y="4708728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Creativity  •  Self-learning  •  Breaking problems down  •  Persistence</a:t>
            </a:r>
          </a:p>
        </p:txBody>
      </p:sp>
      <p:sp>
        <p:nvSpPr>
          <p:cNvPr id="411" name="Shape 42"/>
          <p:cNvSpPr/>
          <p:nvPr/>
        </p:nvSpPr>
        <p:spPr>
          <a:xfrm>
            <a:off x="4642167" y="1571828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2" name="Shape 43"/>
          <p:cNvSpPr/>
          <p:nvPr/>
        </p:nvSpPr>
        <p:spPr>
          <a:xfrm>
            <a:off x="4642167" y="1571828"/>
            <a:ext cx="54865" cy="493777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3" name="Shape 44"/>
          <p:cNvSpPr/>
          <p:nvPr/>
        </p:nvSpPr>
        <p:spPr>
          <a:xfrm>
            <a:off x="7924863" y="1635836"/>
            <a:ext cx="822961" cy="18288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4" name="Text 45"/>
          <p:cNvSpPr txBox="1"/>
          <p:nvPr/>
        </p:nvSpPr>
        <p:spPr>
          <a:xfrm>
            <a:off x="7924863" y="1663776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🔥HIGHEST</a:t>
            </a:r>
          </a:p>
        </p:txBody>
      </p:sp>
      <p:sp>
        <p:nvSpPr>
          <p:cNvPr id="415" name="Text 46"/>
          <p:cNvSpPr txBox="1"/>
          <p:nvPr/>
        </p:nvSpPr>
        <p:spPr>
          <a:xfrm>
            <a:off x="4806759" y="1650359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AI Product Manager</a:t>
            </a:r>
          </a:p>
        </p:txBody>
      </p:sp>
      <p:sp>
        <p:nvSpPr>
          <p:cNvPr id="416" name="Text 47"/>
          <p:cNvSpPr txBox="1"/>
          <p:nvPr/>
        </p:nvSpPr>
        <p:spPr>
          <a:xfrm>
            <a:off x="4806759" y="1874088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Listening  •  Empathy  •  Prioritisation  •  Communicating clearly</a:t>
            </a:r>
          </a:p>
        </p:txBody>
      </p:sp>
      <p:sp>
        <p:nvSpPr>
          <p:cNvPr id="417" name="Shape 48"/>
          <p:cNvSpPr/>
          <p:nvPr/>
        </p:nvSpPr>
        <p:spPr>
          <a:xfrm>
            <a:off x="4642167" y="2138756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8" name="Shape 49"/>
          <p:cNvSpPr/>
          <p:nvPr/>
        </p:nvSpPr>
        <p:spPr>
          <a:xfrm>
            <a:off x="4642167" y="2138756"/>
            <a:ext cx="54865" cy="493777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9" name="Shape 50"/>
          <p:cNvSpPr/>
          <p:nvPr/>
        </p:nvSpPr>
        <p:spPr>
          <a:xfrm>
            <a:off x="7924863" y="2202764"/>
            <a:ext cx="822961" cy="182881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0" name="Text 51"/>
          <p:cNvSpPr txBox="1"/>
          <p:nvPr/>
        </p:nvSpPr>
        <p:spPr>
          <a:xfrm>
            <a:off x="7924863" y="2230704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</a:t>
            </a:r>
          </a:p>
        </p:txBody>
      </p:sp>
      <p:sp>
        <p:nvSpPr>
          <p:cNvPr id="421" name="Text 52"/>
          <p:cNvSpPr txBox="1"/>
          <p:nvPr/>
        </p:nvSpPr>
        <p:spPr>
          <a:xfrm>
            <a:off x="4806759" y="2217287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Solutions Architect</a:t>
            </a:r>
          </a:p>
        </p:txBody>
      </p:sp>
      <p:sp>
        <p:nvSpPr>
          <p:cNvPr id="422" name="Text 53"/>
          <p:cNvSpPr txBox="1"/>
          <p:nvPr/>
        </p:nvSpPr>
        <p:spPr>
          <a:xfrm>
            <a:off x="4806759" y="2441016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Client reading  •  Storytelling  •  Needs analysis  •  Presentation</a:t>
            </a:r>
          </a:p>
        </p:txBody>
      </p:sp>
      <p:sp>
        <p:nvSpPr>
          <p:cNvPr id="423" name="Shape 54"/>
          <p:cNvSpPr/>
          <p:nvPr/>
        </p:nvSpPr>
        <p:spPr>
          <a:xfrm>
            <a:off x="4642167" y="2705684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4" name="Shape 55"/>
          <p:cNvSpPr/>
          <p:nvPr/>
        </p:nvSpPr>
        <p:spPr>
          <a:xfrm>
            <a:off x="4642167" y="2705684"/>
            <a:ext cx="54865" cy="493777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5" name="Shape 56"/>
          <p:cNvSpPr/>
          <p:nvPr/>
        </p:nvSpPr>
        <p:spPr>
          <a:xfrm>
            <a:off x="7924863" y="2769692"/>
            <a:ext cx="822961" cy="182881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26" name="Text 57"/>
          <p:cNvSpPr txBox="1"/>
          <p:nvPr/>
        </p:nvSpPr>
        <p:spPr>
          <a:xfrm>
            <a:off x="7924863" y="2797632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</a:t>
            </a:r>
          </a:p>
        </p:txBody>
      </p:sp>
      <p:sp>
        <p:nvSpPr>
          <p:cNvPr id="427" name="Text 58"/>
          <p:cNvSpPr txBox="1"/>
          <p:nvPr/>
        </p:nvSpPr>
        <p:spPr>
          <a:xfrm>
            <a:off x="4806759" y="2784215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 Scientist</a:t>
            </a:r>
          </a:p>
        </p:txBody>
      </p:sp>
      <p:sp>
        <p:nvSpPr>
          <p:cNvPr id="428" name="Text 59"/>
          <p:cNvSpPr txBox="1"/>
          <p:nvPr/>
        </p:nvSpPr>
        <p:spPr>
          <a:xfrm>
            <a:off x="4806759" y="3007944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Curiosity  •  Asking the right questions  •  Reporting  •  Spotting trends</a:t>
            </a:r>
          </a:p>
        </p:txBody>
      </p:sp>
      <p:sp>
        <p:nvSpPr>
          <p:cNvPr id="429" name="Shape 60"/>
          <p:cNvSpPr/>
          <p:nvPr/>
        </p:nvSpPr>
        <p:spPr>
          <a:xfrm>
            <a:off x="4642167" y="3272612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0" name="Shape 61"/>
          <p:cNvSpPr/>
          <p:nvPr/>
        </p:nvSpPr>
        <p:spPr>
          <a:xfrm>
            <a:off x="4642167" y="3272612"/>
            <a:ext cx="54865" cy="493777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1" name="Shape 62"/>
          <p:cNvSpPr/>
          <p:nvPr/>
        </p:nvSpPr>
        <p:spPr>
          <a:xfrm>
            <a:off x="7924863" y="3336620"/>
            <a:ext cx="822961" cy="182881"/>
          </a:xfrm>
          <a:prstGeom prst="rect">
            <a:avLst/>
          </a:prstGeom>
          <a:solidFill>
            <a:srgbClr val="4A6B4A"/>
          </a:solidFill>
          <a:ln w="12700">
            <a:solidFill>
              <a:srgbClr val="4A6B4A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2" name="Text 63"/>
          <p:cNvSpPr txBox="1"/>
          <p:nvPr/>
        </p:nvSpPr>
        <p:spPr>
          <a:xfrm>
            <a:off x="7924863" y="3364560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HIGH</a:t>
            </a:r>
          </a:p>
        </p:txBody>
      </p:sp>
      <p:sp>
        <p:nvSpPr>
          <p:cNvPr id="433" name="Text 64"/>
          <p:cNvSpPr txBox="1"/>
          <p:nvPr/>
        </p:nvSpPr>
        <p:spPr>
          <a:xfrm>
            <a:off x="4806759" y="3351143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UX / UI Designer</a:t>
            </a:r>
          </a:p>
        </p:txBody>
      </p:sp>
      <p:sp>
        <p:nvSpPr>
          <p:cNvPr id="434" name="Text 65"/>
          <p:cNvSpPr txBox="1"/>
          <p:nvPr/>
        </p:nvSpPr>
        <p:spPr>
          <a:xfrm>
            <a:off x="4806759" y="3574872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Empathy  •  Observation  •  Understanding people  •  Clear communication</a:t>
            </a:r>
          </a:p>
        </p:txBody>
      </p:sp>
      <p:sp>
        <p:nvSpPr>
          <p:cNvPr id="435" name="Shape 66"/>
          <p:cNvSpPr/>
          <p:nvPr/>
        </p:nvSpPr>
        <p:spPr>
          <a:xfrm>
            <a:off x="4642167" y="3839539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6" name="Shape 67"/>
          <p:cNvSpPr/>
          <p:nvPr/>
        </p:nvSpPr>
        <p:spPr>
          <a:xfrm>
            <a:off x="4642167" y="3839539"/>
            <a:ext cx="54865" cy="493777"/>
          </a:xfrm>
          <a:prstGeom prst="rect">
            <a:avLst/>
          </a:prstGeom>
          <a:solidFill>
            <a:srgbClr val="6B8F6B"/>
          </a:solidFill>
          <a:ln w="12700">
            <a:solidFill>
              <a:srgbClr val="6B8F6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7" name="Shape 68"/>
          <p:cNvSpPr/>
          <p:nvPr/>
        </p:nvSpPr>
        <p:spPr>
          <a:xfrm>
            <a:off x="7924863" y="3903548"/>
            <a:ext cx="822961" cy="182881"/>
          </a:xfrm>
          <a:prstGeom prst="rect">
            <a:avLst/>
          </a:prstGeom>
          <a:solidFill>
            <a:srgbClr val="6B8F6B"/>
          </a:solidFill>
          <a:ln w="12700">
            <a:solidFill>
              <a:srgbClr val="6B8F6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8" name="Text 69"/>
          <p:cNvSpPr txBox="1"/>
          <p:nvPr/>
        </p:nvSpPr>
        <p:spPr>
          <a:xfrm>
            <a:off x="7924863" y="3931488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GROWING</a:t>
            </a:r>
          </a:p>
        </p:txBody>
      </p:sp>
      <p:sp>
        <p:nvSpPr>
          <p:cNvPr id="439" name="Text 70"/>
          <p:cNvSpPr txBox="1"/>
          <p:nvPr/>
        </p:nvSpPr>
        <p:spPr>
          <a:xfrm>
            <a:off x="4806759" y="3918071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Technical Trainer</a:t>
            </a:r>
          </a:p>
        </p:txBody>
      </p:sp>
      <p:sp>
        <p:nvSpPr>
          <p:cNvPr id="440" name="Text 71"/>
          <p:cNvSpPr txBox="1"/>
          <p:nvPr/>
        </p:nvSpPr>
        <p:spPr>
          <a:xfrm>
            <a:off x="4806759" y="4141800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Explaining things  •  Patience  •  Simplifying complexity  •  Reading the room</a:t>
            </a:r>
          </a:p>
        </p:txBody>
      </p:sp>
      <p:sp>
        <p:nvSpPr>
          <p:cNvPr id="441" name="Shape 72"/>
          <p:cNvSpPr/>
          <p:nvPr/>
        </p:nvSpPr>
        <p:spPr>
          <a:xfrm>
            <a:off x="4642167" y="4406468"/>
            <a:ext cx="4160521" cy="493777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2" name="Shape 73"/>
          <p:cNvSpPr/>
          <p:nvPr/>
        </p:nvSpPr>
        <p:spPr>
          <a:xfrm>
            <a:off x="4642167" y="4406468"/>
            <a:ext cx="54865" cy="493777"/>
          </a:xfrm>
          <a:prstGeom prst="rect">
            <a:avLst/>
          </a:prstGeom>
          <a:solidFill>
            <a:srgbClr val="6B8F6B"/>
          </a:solidFill>
          <a:ln w="12700">
            <a:solidFill>
              <a:srgbClr val="6B8F6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3" name="Shape 74"/>
          <p:cNvSpPr/>
          <p:nvPr/>
        </p:nvSpPr>
        <p:spPr>
          <a:xfrm>
            <a:off x="7924863" y="4470476"/>
            <a:ext cx="822961" cy="182881"/>
          </a:xfrm>
          <a:prstGeom prst="rect">
            <a:avLst/>
          </a:prstGeom>
          <a:solidFill>
            <a:srgbClr val="6B8F6B"/>
          </a:solidFill>
          <a:ln w="12700">
            <a:solidFill>
              <a:srgbClr val="6B8F6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44" name="Text 75"/>
          <p:cNvSpPr txBox="1"/>
          <p:nvPr/>
        </p:nvSpPr>
        <p:spPr>
          <a:xfrm>
            <a:off x="7924863" y="4498416"/>
            <a:ext cx="82296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GROWING</a:t>
            </a:r>
          </a:p>
        </p:txBody>
      </p:sp>
      <p:sp>
        <p:nvSpPr>
          <p:cNvPr id="445" name="Text 76"/>
          <p:cNvSpPr txBox="1"/>
          <p:nvPr/>
        </p:nvSpPr>
        <p:spPr>
          <a:xfrm>
            <a:off x="4806759" y="4484999"/>
            <a:ext cx="3044953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Customer Success Manager</a:t>
            </a:r>
          </a:p>
        </p:txBody>
      </p:sp>
      <p:sp>
        <p:nvSpPr>
          <p:cNvPr id="446" name="Text 77"/>
          <p:cNvSpPr txBox="1"/>
          <p:nvPr/>
        </p:nvSpPr>
        <p:spPr>
          <a:xfrm>
            <a:off x="4806759" y="4708728"/>
            <a:ext cx="3922777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Relationship building  •  Listening  •  Problem solving  •  Staying calm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 3"/>
          <p:cNvSpPr txBox="1"/>
          <p:nvPr/>
        </p:nvSpPr>
        <p:spPr>
          <a:xfrm>
            <a:off x="346075" y="798135"/>
            <a:ext cx="8046720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0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MANAGING SKILL GAPS </a:t>
            </a:r>
          </a:p>
        </p:txBody>
      </p:sp>
      <p:sp>
        <p:nvSpPr>
          <p:cNvPr id="451" name="Shape 4"/>
          <p:cNvSpPr/>
          <p:nvPr/>
        </p:nvSpPr>
        <p:spPr>
          <a:xfrm>
            <a:off x="346075" y="1323271"/>
            <a:ext cx="1828801" cy="3657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2" name="Shape 6"/>
          <p:cNvSpPr/>
          <p:nvPr/>
        </p:nvSpPr>
        <p:spPr>
          <a:xfrm>
            <a:off x="342899" y="1560251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3" name="Shape 7"/>
          <p:cNvSpPr/>
          <p:nvPr/>
        </p:nvSpPr>
        <p:spPr>
          <a:xfrm>
            <a:off x="342899" y="1560251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4" name="Text 8"/>
          <p:cNvSpPr txBox="1"/>
          <p:nvPr/>
        </p:nvSpPr>
        <p:spPr>
          <a:xfrm>
            <a:off x="342899" y="1633911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COURSES</a:t>
            </a:r>
          </a:p>
        </p:txBody>
      </p:sp>
      <p:sp>
        <p:nvSpPr>
          <p:cNvPr id="455" name="Text 9"/>
          <p:cNvSpPr txBox="1"/>
          <p:nvPr/>
        </p:nvSpPr>
        <p:spPr>
          <a:xfrm>
            <a:off x="507491" y="1889435"/>
            <a:ext cx="3904489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Short online courses build foundations fast. Put it into practice.</a:t>
            </a:r>
          </a:p>
        </p:txBody>
      </p:sp>
      <p:sp>
        <p:nvSpPr>
          <p:cNvPr id="456" name="Shape 10"/>
          <p:cNvSpPr/>
          <p:nvPr/>
        </p:nvSpPr>
        <p:spPr>
          <a:xfrm>
            <a:off x="342899" y="2639243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7" name="Shape 11"/>
          <p:cNvSpPr/>
          <p:nvPr/>
        </p:nvSpPr>
        <p:spPr>
          <a:xfrm>
            <a:off x="342899" y="2639243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8" name="Text 12"/>
          <p:cNvSpPr txBox="1"/>
          <p:nvPr/>
        </p:nvSpPr>
        <p:spPr>
          <a:xfrm>
            <a:off x="342899" y="2712903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VOLUNTEER</a:t>
            </a:r>
          </a:p>
        </p:txBody>
      </p:sp>
      <p:sp>
        <p:nvSpPr>
          <p:cNvPr id="459" name="Text 13"/>
          <p:cNvSpPr txBox="1"/>
          <p:nvPr/>
        </p:nvSpPr>
        <p:spPr>
          <a:xfrm>
            <a:off x="507491" y="2968427"/>
            <a:ext cx="3904489" cy="30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Offer your time to a startup or community project. Reach out to founders or small business to see how you can help. </a:t>
            </a:r>
          </a:p>
        </p:txBody>
      </p:sp>
      <p:sp>
        <p:nvSpPr>
          <p:cNvPr id="460" name="Shape 14"/>
          <p:cNvSpPr/>
          <p:nvPr/>
        </p:nvSpPr>
        <p:spPr>
          <a:xfrm>
            <a:off x="342899" y="3718235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1" name="Shape 15"/>
          <p:cNvSpPr/>
          <p:nvPr/>
        </p:nvSpPr>
        <p:spPr>
          <a:xfrm>
            <a:off x="342899" y="3718235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2" name="Text 16"/>
          <p:cNvSpPr txBox="1"/>
          <p:nvPr/>
        </p:nvSpPr>
        <p:spPr>
          <a:xfrm>
            <a:off x="342899" y="3791894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INTERNSHIP</a:t>
            </a:r>
          </a:p>
        </p:txBody>
      </p:sp>
      <p:sp>
        <p:nvSpPr>
          <p:cNvPr id="463" name="Text 17"/>
          <p:cNvSpPr txBox="1"/>
          <p:nvPr/>
        </p:nvSpPr>
        <p:spPr>
          <a:xfrm>
            <a:off x="507491" y="4047418"/>
            <a:ext cx="39044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Structured entry into an organisation. Many are paid. Most are designed for career changers too.</a:t>
            </a:r>
          </a:p>
        </p:txBody>
      </p:sp>
      <p:sp>
        <p:nvSpPr>
          <p:cNvPr id="464" name="Shape 18"/>
          <p:cNvSpPr/>
          <p:nvPr/>
        </p:nvSpPr>
        <p:spPr>
          <a:xfrm>
            <a:off x="4640579" y="1560251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5" name="Shape 19"/>
          <p:cNvSpPr/>
          <p:nvPr/>
        </p:nvSpPr>
        <p:spPr>
          <a:xfrm>
            <a:off x="4640579" y="1560251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6" name="Text 20"/>
          <p:cNvSpPr txBox="1"/>
          <p:nvPr/>
        </p:nvSpPr>
        <p:spPr>
          <a:xfrm>
            <a:off x="4640579" y="1633911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APPRENTICESHIP</a:t>
            </a:r>
          </a:p>
        </p:txBody>
      </p:sp>
      <p:sp>
        <p:nvSpPr>
          <p:cNvPr id="467" name="Text 21"/>
          <p:cNvSpPr txBox="1"/>
          <p:nvPr/>
        </p:nvSpPr>
        <p:spPr>
          <a:xfrm>
            <a:off x="4805171" y="1889435"/>
            <a:ext cx="39044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Learn on the job while earning. Apprenticeships exist at all levels including senior roles in tech.</a:t>
            </a:r>
          </a:p>
        </p:txBody>
      </p:sp>
      <p:sp>
        <p:nvSpPr>
          <p:cNvPr id="468" name="Shape 22"/>
          <p:cNvSpPr/>
          <p:nvPr/>
        </p:nvSpPr>
        <p:spPr>
          <a:xfrm>
            <a:off x="4640579" y="2639243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69" name="Shape 23"/>
          <p:cNvSpPr/>
          <p:nvPr/>
        </p:nvSpPr>
        <p:spPr>
          <a:xfrm>
            <a:off x="4640579" y="2639243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70" name="Text 24"/>
          <p:cNvSpPr txBox="1"/>
          <p:nvPr/>
        </p:nvSpPr>
        <p:spPr>
          <a:xfrm>
            <a:off x="4640579" y="2712903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LEARN IN YOUR OWN TIME</a:t>
            </a:r>
          </a:p>
        </p:txBody>
      </p:sp>
      <p:sp>
        <p:nvSpPr>
          <p:cNvPr id="471" name="Text 25"/>
          <p:cNvSpPr txBox="1"/>
          <p:nvPr/>
        </p:nvSpPr>
        <p:spPr>
          <a:xfrm>
            <a:off x="4805171" y="2968427"/>
            <a:ext cx="3904489" cy="300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YouTube. Podcasts. Books. The knowledge is free. What costs is consistency.</a:t>
            </a:r>
          </a:p>
        </p:txBody>
      </p:sp>
      <p:sp>
        <p:nvSpPr>
          <p:cNvPr id="472" name="Shape 26"/>
          <p:cNvSpPr/>
          <p:nvPr/>
        </p:nvSpPr>
        <p:spPr>
          <a:xfrm>
            <a:off x="4640579" y="3718235"/>
            <a:ext cx="4160521" cy="960121"/>
          </a:xfrm>
          <a:prstGeom prst="rect">
            <a:avLst/>
          </a:prstGeom>
          <a:solidFill>
            <a:srgbClr val="FFFFFF"/>
          </a:solidFill>
          <a:ln w="6350">
            <a:solidFill>
              <a:srgbClr val="E0E4E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73" name="Shape 27"/>
          <p:cNvSpPr/>
          <p:nvPr/>
        </p:nvSpPr>
        <p:spPr>
          <a:xfrm>
            <a:off x="4640579" y="3718235"/>
            <a:ext cx="4160521" cy="274321"/>
          </a:xfrm>
          <a:prstGeom prst="rect">
            <a:avLst/>
          </a:prstGeom>
          <a:solidFill>
            <a:srgbClr val="1E3020"/>
          </a:solidFill>
          <a:ln w="12700">
            <a:solidFill>
              <a:srgbClr val="1E302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74" name="Text 28"/>
          <p:cNvSpPr txBox="1"/>
          <p:nvPr/>
        </p:nvSpPr>
        <p:spPr>
          <a:xfrm>
            <a:off x="4640579" y="3791894"/>
            <a:ext cx="416052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1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BUILD SOMETHING</a:t>
            </a:r>
          </a:p>
        </p:txBody>
      </p:sp>
      <p:sp>
        <p:nvSpPr>
          <p:cNvPr id="475" name="Text 29"/>
          <p:cNvSpPr txBox="1"/>
          <p:nvPr/>
        </p:nvSpPr>
        <p:spPr>
          <a:xfrm>
            <a:off x="4805171" y="4047418"/>
            <a:ext cx="39044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Build something small. Create a project. Apply it for your desired tech role.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1"/>
          <p:cNvSpPr/>
          <p:nvPr/>
        </p:nvSpPr>
        <p:spPr>
          <a:xfrm>
            <a:off x="590380" y="643846"/>
            <a:ext cx="1239144" cy="292609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6" name="Text 2"/>
          <p:cNvSpPr txBox="1"/>
          <p:nvPr/>
        </p:nvSpPr>
        <p:spPr>
          <a:xfrm>
            <a:off x="590380" y="726650"/>
            <a:ext cx="123914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YOUR HOST</a:t>
            </a:r>
          </a:p>
        </p:txBody>
      </p:sp>
      <p:sp>
        <p:nvSpPr>
          <p:cNvPr id="27" name="Text 3"/>
          <p:cNvSpPr txBox="1"/>
          <p:nvPr/>
        </p:nvSpPr>
        <p:spPr>
          <a:xfrm>
            <a:off x="584030" y="1202111"/>
            <a:ext cx="4937762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36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CYRUS BRYANT</a:t>
            </a:r>
          </a:p>
        </p:txBody>
      </p:sp>
      <p:sp>
        <p:nvSpPr>
          <p:cNvPr id="28" name="Shape 4"/>
          <p:cNvSpPr/>
          <p:nvPr/>
        </p:nvSpPr>
        <p:spPr>
          <a:xfrm>
            <a:off x="584030" y="1808805"/>
            <a:ext cx="1828801" cy="36577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9" name="Text 5"/>
          <p:cNvSpPr txBox="1"/>
          <p:nvPr/>
        </p:nvSpPr>
        <p:spPr>
          <a:xfrm>
            <a:off x="584030" y="1979861"/>
            <a:ext cx="493776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400">
                <a:solidFill>
                  <a:srgbClr val="273D27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Training Enablement Lead</a:t>
            </a:r>
          </a:p>
        </p:txBody>
      </p:sp>
      <p:sp>
        <p:nvSpPr>
          <p:cNvPr id="30" name="Text 6"/>
          <p:cNvSpPr txBox="1"/>
          <p:nvPr/>
        </p:nvSpPr>
        <p:spPr>
          <a:xfrm>
            <a:off x="584030" y="2261894"/>
            <a:ext cx="4937762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Microsoft Dynamics 365 Business Central</a:t>
            </a:r>
          </a:p>
        </p:txBody>
      </p:sp>
      <p:sp>
        <p:nvSpPr>
          <p:cNvPr id="31" name="Shape 7"/>
          <p:cNvSpPr/>
          <p:nvPr/>
        </p:nvSpPr>
        <p:spPr>
          <a:xfrm>
            <a:off x="528009" y="2618075"/>
            <a:ext cx="1097281" cy="34747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2" name="Text 8"/>
          <p:cNvSpPr txBox="1"/>
          <p:nvPr/>
        </p:nvSpPr>
        <p:spPr>
          <a:xfrm>
            <a:off x="528009" y="2728310"/>
            <a:ext cx="1097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IT Apprenticeship</a:t>
            </a:r>
          </a:p>
        </p:txBody>
      </p:sp>
      <p:sp>
        <p:nvSpPr>
          <p:cNvPr id="33" name="Text 9"/>
          <p:cNvSpPr txBox="1"/>
          <p:nvPr/>
        </p:nvSpPr>
        <p:spPr>
          <a:xfrm>
            <a:off x="1625289" y="2728310"/>
            <a:ext cx="16459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→</a:t>
            </a:r>
          </a:p>
        </p:txBody>
      </p:sp>
      <p:sp>
        <p:nvSpPr>
          <p:cNvPr id="34" name="Shape 10"/>
          <p:cNvSpPr/>
          <p:nvPr/>
        </p:nvSpPr>
        <p:spPr>
          <a:xfrm>
            <a:off x="1789881" y="2618075"/>
            <a:ext cx="1097281" cy="34747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" name="Text 11"/>
          <p:cNvSpPr txBox="1"/>
          <p:nvPr/>
        </p:nvSpPr>
        <p:spPr>
          <a:xfrm>
            <a:off x="1789881" y="2728310"/>
            <a:ext cx="1097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IT Support roles</a:t>
            </a:r>
          </a:p>
        </p:txBody>
      </p:sp>
      <p:sp>
        <p:nvSpPr>
          <p:cNvPr id="36" name="Text 12"/>
          <p:cNvSpPr txBox="1"/>
          <p:nvPr/>
        </p:nvSpPr>
        <p:spPr>
          <a:xfrm>
            <a:off x="2887161" y="2728310"/>
            <a:ext cx="16459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→</a:t>
            </a:r>
          </a:p>
        </p:txBody>
      </p:sp>
      <p:sp>
        <p:nvSpPr>
          <p:cNvPr id="37" name="Shape 13"/>
          <p:cNvSpPr/>
          <p:nvPr/>
        </p:nvSpPr>
        <p:spPr>
          <a:xfrm>
            <a:off x="3051753" y="2618075"/>
            <a:ext cx="1097281" cy="34747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8" name="Text 14"/>
          <p:cNvSpPr txBox="1"/>
          <p:nvPr/>
        </p:nvSpPr>
        <p:spPr>
          <a:xfrm>
            <a:off x="3051753" y="2728310"/>
            <a:ext cx="1097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8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Consultancy Internship</a:t>
            </a:r>
          </a:p>
        </p:txBody>
      </p:sp>
      <p:sp>
        <p:nvSpPr>
          <p:cNvPr id="39" name="Text 15"/>
          <p:cNvSpPr txBox="1"/>
          <p:nvPr/>
        </p:nvSpPr>
        <p:spPr>
          <a:xfrm>
            <a:off x="4149033" y="2728310"/>
            <a:ext cx="164593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900">
                <a:solidFill>
                  <a:srgbClr val="BEA21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→</a:t>
            </a:r>
          </a:p>
        </p:txBody>
      </p:sp>
      <p:sp>
        <p:nvSpPr>
          <p:cNvPr id="40" name="Shape 16"/>
          <p:cNvSpPr/>
          <p:nvPr/>
        </p:nvSpPr>
        <p:spPr>
          <a:xfrm>
            <a:off x="4313625" y="2618075"/>
            <a:ext cx="1097281" cy="34747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1" name="Text 17"/>
          <p:cNvSpPr txBox="1"/>
          <p:nvPr/>
        </p:nvSpPr>
        <p:spPr>
          <a:xfrm>
            <a:off x="4313625" y="2728310"/>
            <a:ext cx="109728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80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Presales</a:t>
            </a:r>
          </a:p>
        </p:txBody>
      </p:sp>
      <p:sp>
        <p:nvSpPr>
          <p:cNvPr id="42" name="Shape 18"/>
          <p:cNvSpPr/>
          <p:nvPr/>
        </p:nvSpPr>
        <p:spPr>
          <a:xfrm>
            <a:off x="1851313" y="3271401"/>
            <a:ext cx="3162978" cy="827707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3" name="Text 20"/>
          <p:cNvSpPr txBox="1"/>
          <p:nvPr/>
        </p:nvSpPr>
        <p:spPr>
          <a:xfrm>
            <a:off x="1969173" y="3477781"/>
            <a:ext cx="2927259" cy="414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Kings Rising is a tech community for men, united by a shared mission to grow personally and professionally by executing faster together.</a:t>
            </a:r>
          </a:p>
        </p:txBody>
      </p:sp>
      <p:sp>
        <p:nvSpPr>
          <p:cNvPr id="44" name="Shape 22"/>
          <p:cNvSpPr/>
          <p:nvPr/>
        </p:nvSpPr>
        <p:spPr>
          <a:xfrm>
            <a:off x="5989320" y="443483"/>
            <a:ext cx="2834641" cy="11430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5" name="Text 23"/>
          <p:cNvSpPr txBox="1"/>
          <p:nvPr/>
        </p:nvSpPr>
        <p:spPr>
          <a:xfrm>
            <a:off x="5989320" y="2600705"/>
            <a:ext cx="2834641" cy="147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i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 ADD PHOTO HERE ]</a:t>
            </a:r>
          </a:p>
        </p:txBody>
      </p:sp>
      <p:pic>
        <p:nvPicPr>
          <p:cNvPr id="46" name="IMG_6846.jpeg" descr="IMG_6846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91442" y="560641"/>
            <a:ext cx="2847341" cy="4271011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8"/>
          <p:cNvSpPr/>
          <p:nvPr/>
        </p:nvSpPr>
        <p:spPr>
          <a:xfrm>
            <a:off x="2429381" y="4258486"/>
            <a:ext cx="2006842" cy="241168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" name="Text 9"/>
          <p:cNvSpPr txBox="1"/>
          <p:nvPr/>
        </p:nvSpPr>
        <p:spPr>
          <a:xfrm>
            <a:off x="1786882" y="4311297"/>
            <a:ext cx="3291841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kingsrising.co.uk</a:t>
            </a:r>
          </a:p>
        </p:txBody>
      </p:sp>
      <p:pic>
        <p:nvPicPr>
          <p:cNvPr id="49" name="KR Logo_Transparent.png" descr="KR Logo_Transpare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3399" y="3265051"/>
            <a:ext cx="840406" cy="840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 0"/>
          <p:cNvSpPr txBox="1"/>
          <p:nvPr/>
        </p:nvSpPr>
        <p:spPr>
          <a:xfrm>
            <a:off x="548640" y="1741651"/>
            <a:ext cx="8046720" cy="1660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b="1" sz="39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YOU DON’T START FROM ZERO.</a:t>
            </a:r>
          </a:p>
          <a:p>
            <a:pPr algn="ctr">
              <a:defRPr b="1" sz="39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START WHERE YOU ARE WITH WHAT YOU'VE GOT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 1"/>
          <p:cNvSpPr txBox="1"/>
          <p:nvPr/>
        </p:nvSpPr>
        <p:spPr>
          <a:xfrm>
            <a:off x="640079" y="795185"/>
            <a:ext cx="7863842" cy="456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OBJECTIVES</a:t>
            </a:r>
          </a:p>
        </p:txBody>
      </p:sp>
      <p:sp>
        <p:nvSpPr>
          <p:cNvPr id="54" name="Shape 3"/>
          <p:cNvSpPr/>
          <p:nvPr/>
        </p:nvSpPr>
        <p:spPr>
          <a:xfrm>
            <a:off x="915987" y="1472372"/>
            <a:ext cx="7315201" cy="53035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5" name="Shape 4"/>
          <p:cNvSpPr/>
          <p:nvPr/>
        </p:nvSpPr>
        <p:spPr>
          <a:xfrm>
            <a:off x="915987" y="1472372"/>
            <a:ext cx="54865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6" name="Shape 5"/>
          <p:cNvSpPr/>
          <p:nvPr/>
        </p:nvSpPr>
        <p:spPr>
          <a:xfrm>
            <a:off x="970851" y="1472372"/>
            <a:ext cx="566929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57" name="Text 6"/>
          <p:cNvSpPr txBox="1"/>
          <p:nvPr/>
        </p:nvSpPr>
        <p:spPr>
          <a:xfrm>
            <a:off x="970851" y="1644999"/>
            <a:ext cx="566929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58" name="Text 7"/>
          <p:cNvSpPr txBox="1"/>
          <p:nvPr/>
        </p:nvSpPr>
        <p:spPr>
          <a:xfrm>
            <a:off x="1684083" y="1644999"/>
            <a:ext cx="640080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Identify core tech skills for 2026</a:t>
            </a:r>
          </a:p>
        </p:txBody>
      </p:sp>
      <p:sp>
        <p:nvSpPr>
          <p:cNvPr id="59" name="Shape 8"/>
          <p:cNvSpPr/>
          <p:nvPr/>
        </p:nvSpPr>
        <p:spPr>
          <a:xfrm>
            <a:off x="915987" y="2313620"/>
            <a:ext cx="7315201" cy="530353"/>
          </a:xfrm>
          <a:prstGeom prst="rect">
            <a:avLst/>
          </a:prstGeom>
          <a:solidFill>
            <a:srgbClr val="FFFFFF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0" name="Shape 9"/>
          <p:cNvSpPr/>
          <p:nvPr/>
        </p:nvSpPr>
        <p:spPr>
          <a:xfrm>
            <a:off x="915987" y="2313620"/>
            <a:ext cx="54865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1" name="Shape 10"/>
          <p:cNvSpPr/>
          <p:nvPr/>
        </p:nvSpPr>
        <p:spPr>
          <a:xfrm>
            <a:off x="970851" y="2313620"/>
            <a:ext cx="566929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2" name="Text 11"/>
          <p:cNvSpPr txBox="1"/>
          <p:nvPr/>
        </p:nvSpPr>
        <p:spPr>
          <a:xfrm>
            <a:off x="970851" y="2486247"/>
            <a:ext cx="566929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63" name="Text 12"/>
          <p:cNvSpPr txBox="1"/>
          <p:nvPr/>
        </p:nvSpPr>
        <p:spPr>
          <a:xfrm>
            <a:off x="1684083" y="2486247"/>
            <a:ext cx="640080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Recognise your transferable skills</a:t>
            </a:r>
          </a:p>
        </p:txBody>
      </p:sp>
      <p:sp>
        <p:nvSpPr>
          <p:cNvPr id="64" name="Shape 13"/>
          <p:cNvSpPr/>
          <p:nvPr/>
        </p:nvSpPr>
        <p:spPr>
          <a:xfrm>
            <a:off x="915987" y="3154868"/>
            <a:ext cx="7315201" cy="53035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5" name="Shape 14"/>
          <p:cNvSpPr/>
          <p:nvPr/>
        </p:nvSpPr>
        <p:spPr>
          <a:xfrm>
            <a:off x="915987" y="3154868"/>
            <a:ext cx="54865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6" name="Shape 15"/>
          <p:cNvSpPr/>
          <p:nvPr/>
        </p:nvSpPr>
        <p:spPr>
          <a:xfrm>
            <a:off x="970851" y="3154868"/>
            <a:ext cx="566929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67" name="Text 16"/>
          <p:cNvSpPr txBox="1"/>
          <p:nvPr/>
        </p:nvSpPr>
        <p:spPr>
          <a:xfrm>
            <a:off x="970851" y="3327495"/>
            <a:ext cx="566929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68" name="Text 17"/>
          <p:cNvSpPr txBox="1"/>
          <p:nvPr/>
        </p:nvSpPr>
        <p:spPr>
          <a:xfrm>
            <a:off x="1684083" y="3327495"/>
            <a:ext cx="640080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Mapping tech roles to your background</a:t>
            </a:r>
          </a:p>
        </p:txBody>
      </p:sp>
      <p:sp>
        <p:nvSpPr>
          <p:cNvPr id="69" name="Shape 18"/>
          <p:cNvSpPr/>
          <p:nvPr/>
        </p:nvSpPr>
        <p:spPr>
          <a:xfrm>
            <a:off x="915987" y="3996116"/>
            <a:ext cx="7315201" cy="530353"/>
          </a:xfrm>
          <a:prstGeom prst="rect">
            <a:avLst/>
          </a:prstGeom>
          <a:solidFill>
            <a:srgbClr val="FFFFFF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0" name="Shape 19"/>
          <p:cNvSpPr/>
          <p:nvPr/>
        </p:nvSpPr>
        <p:spPr>
          <a:xfrm>
            <a:off x="915987" y="3996116"/>
            <a:ext cx="54865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1" name="Shape 20"/>
          <p:cNvSpPr/>
          <p:nvPr/>
        </p:nvSpPr>
        <p:spPr>
          <a:xfrm>
            <a:off x="970851" y="3996116"/>
            <a:ext cx="566929" cy="530353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72" name="Text 21"/>
          <p:cNvSpPr txBox="1"/>
          <p:nvPr/>
        </p:nvSpPr>
        <p:spPr>
          <a:xfrm>
            <a:off x="970851" y="4168743"/>
            <a:ext cx="566929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3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73" name="Text 22"/>
          <p:cNvSpPr txBox="1"/>
          <p:nvPr/>
        </p:nvSpPr>
        <p:spPr>
          <a:xfrm>
            <a:off x="1684083" y="4168743"/>
            <a:ext cx="6400801" cy="1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How to manage tech skill gaps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0"/>
          <p:cNvSpPr txBox="1"/>
          <p:nvPr/>
        </p:nvSpPr>
        <p:spPr>
          <a:xfrm>
            <a:off x="548640" y="1958382"/>
            <a:ext cx="8046720" cy="1226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43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YOU DON’T NEED TO HAVE EVERY SKILL ON A JOB ROLE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 0"/>
          <p:cNvSpPr txBox="1"/>
          <p:nvPr/>
        </p:nvSpPr>
        <p:spPr>
          <a:xfrm>
            <a:off x="548640" y="2177837"/>
            <a:ext cx="8046719" cy="764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54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IS A SKILL?</a:t>
            </a:r>
          </a:p>
        </p:txBody>
      </p:sp>
      <p:sp>
        <p:nvSpPr>
          <p:cNvPr id="82" name="Shape 0"/>
          <p:cNvSpPr/>
          <p:nvPr/>
        </p:nvSpPr>
        <p:spPr>
          <a:xfrm>
            <a:off x="4493" y="-54537"/>
            <a:ext cx="105660" cy="5252574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 2"/>
          <p:cNvSpPr txBox="1"/>
          <p:nvPr/>
        </p:nvSpPr>
        <p:spPr>
          <a:xfrm>
            <a:off x="640080" y="338836"/>
            <a:ext cx="1188720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pc="200" sz="9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FOUNDATION</a:t>
            </a:r>
          </a:p>
        </p:txBody>
      </p:sp>
      <p:sp>
        <p:nvSpPr>
          <p:cNvPr id="87" name="Shape 5"/>
          <p:cNvSpPr/>
          <p:nvPr/>
        </p:nvSpPr>
        <p:spPr>
          <a:xfrm>
            <a:off x="548640" y="1389888"/>
            <a:ext cx="8046719" cy="82296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88" name="Text 6"/>
          <p:cNvSpPr txBox="1"/>
          <p:nvPr/>
        </p:nvSpPr>
        <p:spPr>
          <a:xfrm>
            <a:off x="713232" y="1541755"/>
            <a:ext cx="7717536" cy="50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skill is something you can do well, on purpose, more than once because you’ve learned or practiced it</a:t>
            </a:r>
          </a:p>
        </p:txBody>
      </p:sp>
      <p:sp>
        <p:nvSpPr>
          <p:cNvPr id="89" name="Shape 12"/>
          <p:cNvSpPr/>
          <p:nvPr/>
        </p:nvSpPr>
        <p:spPr>
          <a:xfrm>
            <a:off x="550228" y="2479014"/>
            <a:ext cx="8046719" cy="74980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 algn="ctr"/>
          </a:p>
        </p:txBody>
      </p:sp>
      <p:sp>
        <p:nvSpPr>
          <p:cNvPr id="90" name="Shape 13"/>
          <p:cNvSpPr/>
          <p:nvPr/>
        </p:nvSpPr>
        <p:spPr>
          <a:xfrm>
            <a:off x="550228" y="2479014"/>
            <a:ext cx="54865" cy="74980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1" name="Text 14"/>
          <p:cNvSpPr txBox="1"/>
          <p:nvPr/>
        </p:nvSpPr>
        <p:spPr>
          <a:xfrm>
            <a:off x="714819" y="2767511"/>
            <a:ext cx="2560321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 a Qualification</a:t>
            </a:r>
          </a:p>
        </p:txBody>
      </p:sp>
      <p:sp>
        <p:nvSpPr>
          <p:cNvPr id="92" name="Text 15"/>
          <p:cNvSpPr txBox="1"/>
          <p:nvPr/>
        </p:nvSpPr>
        <p:spPr>
          <a:xfrm>
            <a:off x="3430587" y="2669467"/>
            <a:ext cx="50292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certificate proves you studied something</a:t>
            </a:r>
          </a:p>
          <a:p>
            <a: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 skill proves you can actually do it</a:t>
            </a:r>
          </a:p>
        </p:txBody>
      </p:sp>
      <p:sp>
        <p:nvSpPr>
          <p:cNvPr id="93" name="Shape 16"/>
          <p:cNvSpPr/>
          <p:nvPr/>
        </p:nvSpPr>
        <p:spPr>
          <a:xfrm>
            <a:off x="3339147" y="2588742"/>
            <a:ext cx="27433" cy="512065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4" name="Shape 17"/>
          <p:cNvSpPr/>
          <p:nvPr/>
        </p:nvSpPr>
        <p:spPr>
          <a:xfrm>
            <a:off x="550228" y="3375126"/>
            <a:ext cx="8046719" cy="749809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 algn="ctr"/>
          </a:p>
        </p:txBody>
      </p:sp>
      <p:sp>
        <p:nvSpPr>
          <p:cNvPr id="95" name="Shape 18"/>
          <p:cNvSpPr/>
          <p:nvPr/>
        </p:nvSpPr>
        <p:spPr>
          <a:xfrm>
            <a:off x="550228" y="3375126"/>
            <a:ext cx="54865" cy="749809"/>
          </a:xfrm>
          <a:prstGeom prst="rect">
            <a:avLst/>
          </a:prstGeom>
          <a:solidFill>
            <a:srgbClr val="BEA219"/>
          </a:solidFill>
          <a:ln w="12700">
            <a:solidFill>
              <a:srgbClr val="BEA219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96" name="Text 19"/>
          <p:cNvSpPr txBox="1"/>
          <p:nvPr/>
        </p:nvSpPr>
        <p:spPr>
          <a:xfrm>
            <a:off x="691959" y="3654479"/>
            <a:ext cx="2560321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Built by Doing</a:t>
            </a:r>
          </a:p>
        </p:txBody>
      </p:sp>
      <p:sp>
        <p:nvSpPr>
          <p:cNvPr id="97" name="Text 20"/>
          <p:cNvSpPr txBox="1"/>
          <p:nvPr/>
        </p:nvSpPr>
        <p:spPr>
          <a:xfrm>
            <a:off x="3430587" y="3565579"/>
            <a:ext cx="502920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You learn a skill by practising it, making mistakes, getting feedback and trying again. You have to try, to gain a skill.</a:t>
            </a:r>
          </a:p>
        </p:txBody>
      </p:sp>
      <p:sp>
        <p:nvSpPr>
          <p:cNvPr id="98" name="Shape 21"/>
          <p:cNvSpPr/>
          <p:nvPr/>
        </p:nvSpPr>
        <p:spPr>
          <a:xfrm>
            <a:off x="3339147" y="3484854"/>
            <a:ext cx="27433" cy="512065"/>
          </a:xfrm>
          <a:prstGeom prst="rect">
            <a:avLst/>
          </a:prstGeom>
          <a:solidFill>
            <a:srgbClr val="CCCCCC"/>
          </a:solidFill>
          <a:ln w="12700">
            <a:solidFill>
              <a:srgbClr val="CCCCCC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 3"/>
          <p:cNvSpPr txBox="1"/>
          <p:nvPr/>
        </p:nvSpPr>
        <p:spPr>
          <a:xfrm>
            <a:off x="548640" y="858360"/>
            <a:ext cx="8046720" cy="407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9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CORE TECH SKILLS</a:t>
            </a:r>
          </a:p>
        </p:txBody>
      </p:sp>
      <p:sp>
        <p:nvSpPr>
          <p:cNvPr id="103" name="Shape 6"/>
          <p:cNvSpPr/>
          <p:nvPr/>
        </p:nvSpPr>
        <p:spPr>
          <a:xfrm>
            <a:off x="367654" y="1549207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4" name="Shape 7"/>
          <p:cNvSpPr/>
          <p:nvPr/>
        </p:nvSpPr>
        <p:spPr>
          <a:xfrm>
            <a:off x="344487" y="155238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5" name="Text 8"/>
          <p:cNvSpPr txBox="1"/>
          <p:nvPr/>
        </p:nvSpPr>
        <p:spPr>
          <a:xfrm>
            <a:off x="481647" y="195852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6" name="Text 9"/>
          <p:cNvSpPr txBox="1"/>
          <p:nvPr/>
        </p:nvSpPr>
        <p:spPr>
          <a:xfrm>
            <a:off x="938847" y="1694575"/>
            <a:ext cx="34472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Data Literacy</a:t>
            </a:r>
          </a:p>
        </p:txBody>
      </p:sp>
      <p:sp>
        <p:nvSpPr>
          <p:cNvPr id="107" name="Text 10"/>
          <p:cNvSpPr txBox="1"/>
          <p:nvPr/>
        </p:nvSpPr>
        <p:spPr>
          <a:xfrm>
            <a:off x="938847" y="1954718"/>
            <a:ext cx="3447289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Reading reports, spotting trends and critical thinking.</a:t>
            </a:r>
          </a:p>
        </p:txBody>
      </p:sp>
      <p:sp>
        <p:nvSpPr>
          <p:cNvPr id="108" name="Shape 11"/>
          <p:cNvSpPr/>
          <p:nvPr/>
        </p:nvSpPr>
        <p:spPr>
          <a:xfrm>
            <a:off x="344487" y="2649662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09" name="Shape 12"/>
          <p:cNvSpPr/>
          <p:nvPr/>
        </p:nvSpPr>
        <p:spPr>
          <a:xfrm>
            <a:off x="344487" y="264966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0" name="Text 13"/>
          <p:cNvSpPr txBox="1"/>
          <p:nvPr/>
        </p:nvSpPr>
        <p:spPr>
          <a:xfrm>
            <a:off x="481647" y="305580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11" name="Text 14"/>
          <p:cNvSpPr txBox="1"/>
          <p:nvPr/>
        </p:nvSpPr>
        <p:spPr>
          <a:xfrm>
            <a:off x="938847" y="2791855"/>
            <a:ext cx="34472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Digital Tool Fluency</a:t>
            </a:r>
          </a:p>
        </p:txBody>
      </p:sp>
      <p:sp>
        <p:nvSpPr>
          <p:cNvPr id="112" name="Text 15"/>
          <p:cNvSpPr txBox="1"/>
          <p:nvPr/>
        </p:nvSpPr>
        <p:spPr>
          <a:xfrm>
            <a:off x="938847" y="3051998"/>
            <a:ext cx="34472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Learning new software fast and without panicking. The specific tool matters less than the ability to adapt.</a:t>
            </a:r>
          </a:p>
        </p:txBody>
      </p:sp>
      <p:sp>
        <p:nvSpPr>
          <p:cNvPr id="113" name="Shape 16"/>
          <p:cNvSpPr/>
          <p:nvPr/>
        </p:nvSpPr>
        <p:spPr>
          <a:xfrm>
            <a:off x="344487" y="3746942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4" name="Shape 17"/>
          <p:cNvSpPr/>
          <p:nvPr/>
        </p:nvSpPr>
        <p:spPr>
          <a:xfrm>
            <a:off x="344487" y="374694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5" name="Text 18"/>
          <p:cNvSpPr txBox="1"/>
          <p:nvPr/>
        </p:nvSpPr>
        <p:spPr>
          <a:xfrm>
            <a:off x="481647" y="415308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03</a:t>
            </a:r>
          </a:p>
        </p:txBody>
      </p:sp>
      <p:sp>
        <p:nvSpPr>
          <p:cNvPr id="116" name="Text 19"/>
          <p:cNvSpPr txBox="1"/>
          <p:nvPr/>
        </p:nvSpPr>
        <p:spPr>
          <a:xfrm>
            <a:off x="938847" y="3889134"/>
            <a:ext cx="3447289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AI Awareness</a:t>
            </a:r>
          </a:p>
        </p:txBody>
      </p:sp>
      <p:sp>
        <p:nvSpPr>
          <p:cNvPr id="117" name="Text 20"/>
          <p:cNvSpPr txBox="1"/>
          <p:nvPr/>
        </p:nvSpPr>
        <p:spPr>
          <a:xfrm>
            <a:off x="938847" y="4149278"/>
            <a:ext cx="34472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Understanding how to use AI to be more productive in your role.</a:t>
            </a:r>
          </a:p>
        </p:txBody>
      </p:sp>
      <p:sp>
        <p:nvSpPr>
          <p:cNvPr id="118" name="Shape 21"/>
          <p:cNvSpPr/>
          <p:nvPr/>
        </p:nvSpPr>
        <p:spPr>
          <a:xfrm>
            <a:off x="4642167" y="1552382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19" name="Shape 22"/>
          <p:cNvSpPr/>
          <p:nvPr/>
        </p:nvSpPr>
        <p:spPr>
          <a:xfrm>
            <a:off x="4642167" y="155238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0" name="Text 23"/>
          <p:cNvSpPr txBox="1"/>
          <p:nvPr/>
        </p:nvSpPr>
        <p:spPr>
          <a:xfrm>
            <a:off x="4779327" y="195852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04</a:t>
            </a:r>
          </a:p>
        </p:txBody>
      </p:sp>
      <p:sp>
        <p:nvSpPr>
          <p:cNvPr id="121" name="Text 24"/>
          <p:cNvSpPr txBox="1"/>
          <p:nvPr/>
        </p:nvSpPr>
        <p:spPr>
          <a:xfrm>
            <a:off x="5236527" y="1694575"/>
            <a:ext cx="34472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Process Thinking</a:t>
            </a:r>
          </a:p>
        </p:txBody>
      </p:sp>
      <p:sp>
        <p:nvSpPr>
          <p:cNvPr id="122" name="Text 25"/>
          <p:cNvSpPr txBox="1"/>
          <p:nvPr/>
        </p:nvSpPr>
        <p:spPr>
          <a:xfrm>
            <a:off x="5236527" y="1954718"/>
            <a:ext cx="34472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Understanding how something works step by step. Spotting where it breaks.</a:t>
            </a:r>
          </a:p>
        </p:txBody>
      </p:sp>
      <p:sp>
        <p:nvSpPr>
          <p:cNvPr id="123" name="Shape 26"/>
          <p:cNvSpPr/>
          <p:nvPr/>
        </p:nvSpPr>
        <p:spPr>
          <a:xfrm>
            <a:off x="4642167" y="2649662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4" name="Shape 27"/>
          <p:cNvSpPr/>
          <p:nvPr/>
        </p:nvSpPr>
        <p:spPr>
          <a:xfrm>
            <a:off x="4642167" y="264966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5" name="Text 28"/>
          <p:cNvSpPr txBox="1"/>
          <p:nvPr/>
        </p:nvSpPr>
        <p:spPr>
          <a:xfrm>
            <a:off x="4779327" y="305580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05</a:t>
            </a:r>
          </a:p>
        </p:txBody>
      </p:sp>
      <p:sp>
        <p:nvSpPr>
          <p:cNvPr id="126" name="Text 29"/>
          <p:cNvSpPr txBox="1"/>
          <p:nvPr/>
        </p:nvSpPr>
        <p:spPr>
          <a:xfrm>
            <a:off x="5236527" y="2791855"/>
            <a:ext cx="3447289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Simplifying complex language</a:t>
            </a:r>
          </a:p>
        </p:txBody>
      </p:sp>
      <p:sp>
        <p:nvSpPr>
          <p:cNvPr id="127" name="Text 30"/>
          <p:cNvSpPr txBox="1"/>
          <p:nvPr/>
        </p:nvSpPr>
        <p:spPr>
          <a:xfrm>
            <a:off x="5236527" y="3051998"/>
            <a:ext cx="3447289" cy="300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Ensure ideas are easy to understand so people can take action quickly and with confidence.</a:t>
            </a:r>
          </a:p>
        </p:txBody>
      </p:sp>
      <p:sp>
        <p:nvSpPr>
          <p:cNvPr id="128" name="Shape 31"/>
          <p:cNvSpPr/>
          <p:nvPr/>
        </p:nvSpPr>
        <p:spPr>
          <a:xfrm>
            <a:off x="4642167" y="3746942"/>
            <a:ext cx="4160521" cy="960121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29" name="Shape 32"/>
          <p:cNvSpPr/>
          <p:nvPr/>
        </p:nvSpPr>
        <p:spPr>
          <a:xfrm>
            <a:off x="4642167" y="3746942"/>
            <a:ext cx="54865" cy="96012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30" name="Text 33"/>
          <p:cNvSpPr txBox="1"/>
          <p:nvPr/>
        </p:nvSpPr>
        <p:spPr>
          <a:xfrm>
            <a:off x="4779327" y="4153087"/>
            <a:ext cx="411481" cy="14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1100">
                <a:solidFill>
                  <a:srgbClr val="AAAAA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06</a:t>
            </a:r>
          </a:p>
        </p:txBody>
      </p:sp>
      <p:sp>
        <p:nvSpPr>
          <p:cNvPr id="131" name="Text 34"/>
          <p:cNvSpPr txBox="1"/>
          <p:nvPr/>
        </p:nvSpPr>
        <p:spPr>
          <a:xfrm>
            <a:off x="5236527" y="3889134"/>
            <a:ext cx="3447289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b="1" sz="1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Problem Solving</a:t>
            </a:r>
          </a:p>
        </p:txBody>
      </p:sp>
      <p:sp>
        <p:nvSpPr>
          <p:cNvPr id="132" name="Text 35"/>
          <p:cNvSpPr txBox="1"/>
          <p:nvPr/>
        </p:nvSpPr>
        <p:spPr>
          <a:xfrm>
            <a:off x="5236527" y="4149278"/>
            <a:ext cx="3447289" cy="351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12700">
              <a:lnSpc>
                <a:spcPct val="135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ability to identify issues, understand their root cause and apply logical solutions to fix them effectively.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 0"/>
          <p:cNvSpPr txBox="1"/>
          <p:nvPr/>
        </p:nvSpPr>
        <p:spPr>
          <a:xfrm>
            <a:off x="992378" y="1439552"/>
            <a:ext cx="7159244" cy="2264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52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WHAT IS A TRANSFERABLE SKILL?</a:t>
            </a:r>
          </a:p>
        </p:txBody>
      </p:sp>
      <p:sp>
        <p:nvSpPr>
          <p:cNvPr id="137" name="Shape 0"/>
          <p:cNvSpPr/>
          <p:nvPr/>
        </p:nvSpPr>
        <p:spPr>
          <a:xfrm>
            <a:off x="4493" y="-54537"/>
            <a:ext cx="105660" cy="5252574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5"/>
          <p:cNvSpPr/>
          <p:nvPr/>
        </p:nvSpPr>
        <p:spPr>
          <a:xfrm>
            <a:off x="465512" y="1374648"/>
            <a:ext cx="8430268" cy="1282831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2" name="Text 6"/>
          <p:cNvSpPr txBox="1"/>
          <p:nvPr/>
        </p:nvSpPr>
        <p:spPr>
          <a:xfrm>
            <a:off x="486736" y="1674838"/>
            <a:ext cx="8442968" cy="776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2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transferable skill is acquired in one role/industry that can be used in different role/industry.</a:t>
            </a:r>
          </a:p>
        </p:txBody>
      </p:sp>
      <p:sp>
        <p:nvSpPr>
          <p:cNvPr id="143" name="Shape 8"/>
          <p:cNvSpPr/>
          <p:nvPr/>
        </p:nvSpPr>
        <p:spPr>
          <a:xfrm>
            <a:off x="1633300" y="2805391"/>
            <a:ext cx="6122266" cy="769833"/>
          </a:xfrm>
          <a:prstGeom prst="rect">
            <a:avLst/>
          </a:prstGeom>
          <a:solidFill>
            <a:srgbClr val="EBF0EB"/>
          </a:solidFill>
          <a:ln w="6350">
            <a:solidFill>
              <a:srgbClr val="D8E4D8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144" name="Text 11"/>
          <p:cNvSpPr txBox="1"/>
          <p:nvPr/>
        </p:nvSpPr>
        <p:spPr>
          <a:xfrm>
            <a:off x="1728790" y="3085473"/>
            <a:ext cx="5931286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50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personal qualities, behaviours, and abilities you develop over time</a:t>
            </a:r>
          </a:p>
        </p:txBody>
      </p:sp>
      <p:sp>
        <p:nvSpPr>
          <p:cNvPr id="145" name="Shape 0"/>
          <p:cNvSpPr/>
          <p:nvPr/>
        </p:nvSpPr>
        <p:spPr>
          <a:xfrm>
            <a:off x="4493" y="-54537"/>
            <a:ext cx="105660" cy="5252574"/>
          </a:xfrm>
          <a:prstGeom prst="rect">
            <a:avLst/>
          </a:prstGeom>
          <a:solidFill>
            <a:srgbClr val="273D27"/>
          </a:solidFill>
          <a:ln w="12700">
            <a:solidFill>
              <a:srgbClr val="273D27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